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Lst>
  <p:notesMasterIdLst>
    <p:notesMasterId r:id="rId27"/>
  </p:notesMasterIdLst>
  <p:handoutMasterIdLst>
    <p:handoutMasterId r:id="rId28"/>
  </p:handoutMasterIdLst>
  <p:sldIdLst>
    <p:sldId id="498" r:id="rId6"/>
    <p:sldId id="888" r:id="rId7"/>
    <p:sldId id="744" r:id="rId8"/>
    <p:sldId id="752" r:id="rId9"/>
    <p:sldId id="753" r:id="rId10"/>
    <p:sldId id="892" r:id="rId11"/>
    <p:sldId id="893" r:id="rId12"/>
    <p:sldId id="898" r:id="rId13"/>
    <p:sldId id="894" r:id="rId14"/>
    <p:sldId id="899" r:id="rId15"/>
    <p:sldId id="758" r:id="rId16"/>
    <p:sldId id="895" r:id="rId17"/>
    <p:sldId id="834" r:id="rId18"/>
    <p:sldId id="897" r:id="rId19"/>
    <p:sldId id="835" r:id="rId20"/>
    <p:sldId id="836" r:id="rId21"/>
    <p:sldId id="837" r:id="rId22"/>
    <p:sldId id="833" r:id="rId23"/>
    <p:sldId id="762" r:id="rId24"/>
    <p:sldId id="896" r:id="rId25"/>
    <p:sldId id="761" r:id="rId26"/>
  </p:sldIdLst>
  <p:sldSz cx="12192000" cy="6858000"/>
  <p:notesSz cx="6858000" cy="9144000"/>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V1" id="{10A21BAB-C4AD-1B4A-8931-DCECE890AF5A}">
          <p14:sldIdLst>
            <p14:sldId id="498"/>
            <p14:sldId id="888"/>
            <p14:sldId id="744"/>
            <p14:sldId id="752"/>
            <p14:sldId id="753"/>
            <p14:sldId id="892"/>
            <p14:sldId id="893"/>
            <p14:sldId id="898"/>
            <p14:sldId id="894"/>
            <p14:sldId id="899"/>
            <p14:sldId id="758"/>
            <p14:sldId id="895"/>
            <p14:sldId id="834"/>
            <p14:sldId id="897"/>
            <p14:sldId id="835"/>
            <p14:sldId id="836"/>
            <p14:sldId id="837"/>
            <p14:sldId id="833"/>
            <p14:sldId id="762"/>
            <p14:sldId id="896"/>
            <p14:sldId id="76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BEFF"/>
    <a:srgbClr val="000000"/>
    <a:srgbClr val="122D46"/>
    <a:srgbClr val="08174D"/>
    <a:srgbClr val="5A6489"/>
    <a:srgbClr val="FF5960"/>
    <a:srgbClr val="003F7F"/>
    <a:srgbClr val="548235"/>
    <a:srgbClr val="44546A"/>
    <a:srgbClr val="FF6C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Style clair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FD4443E-F989-4FC4-A0C8-D5A2AF1F390B}" styleName="Style foncé 1 - Accentuation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5758FB7-9AC5-4552-8A53-C91805E547FA}" styleName="Style à thème 1 - Accentuation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015" autoAdjust="0"/>
    <p:restoredTop sz="64664" autoAdjust="0"/>
  </p:normalViewPr>
  <p:slideViewPr>
    <p:cSldViewPr snapToGrid="0">
      <p:cViewPr varScale="1">
        <p:scale>
          <a:sx n="73" d="100"/>
          <a:sy n="73" d="100"/>
        </p:scale>
        <p:origin x="528" y="72"/>
      </p:cViewPr>
      <p:guideLst/>
    </p:cSldViewPr>
  </p:slideViewPr>
  <p:notesTextViewPr>
    <p:cViewPr>
      <p:scale>
        <a:sx n="1" d="1"/>
        <a:sy n="1" d="1"/>
      </p:scale>
      <p:origin x="0" y="0"/>
    </p:cViewPr>
  </p:notesTextViewPr>
  <p:notesViewPr>
    <p:cSldViewPr snapToGrid="0">
      <p:cViewPr varScale="1">
        <p:scale>
          <a:sx n="73" d="100"/>
          <a:sy n="73" d="100"/>
        </p:scale>
        <p:origin x="168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81A2BAF5-6340-49E1-B4B3-04572180CD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02FB8726-E351-4A4E-A868-2E83195FE5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0FFC85-34C0-4167-8801-71D65E4D986C}" type="datetimeFigureOut">
              <a:rPr lang="fr-FR" smtClean="0"/>
              <a:t>22/09/2023</a:t>
            </a:fld>
            <a:endParaRPr lang="fr-FR"/>
          </a:p>
        </p:txBody>
      </p:sp>
      <p:sp>
        <p:nvSpPr>
          <p:cNvPr id="4" name="Espace réservé du pied de page 3">
            <a:extLst>
              <a:ext uri="{FF2B5EF4-FFF2-40B4-BE49-F238E27FC236}">
                <a16:creationId xmlns:a16="http://schemas.microsoft.com/office/drawing/2014/main" id="{F091BA9D-32F1-439A-960C-8E47E7B7436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20A7D0EA-2FF6-4FC3-B0EF-AFFF7428B46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3A16B31-CF5E-4C45-9F02-6CD67ADA8F9C}" type="slidenum">
              <a:rPr lang="fr-FR" smtClean="0"/>
              <a:t>‹N°›</a:t>
            </a:fld>
            <a:endParaRPr lang="fr-FR"/>
          </a:p>
        </p:txBody>
      </p:sp>
    </p:spTree>
    <p:extLst>
      <p:ext uri="{BB962C8B-B14F-4D97-AF65-F5344CB8AC3E}">
        <p14:creationId xmlns:p14="http://schemas.microsoft.com/office/powerpoint/2010/main" val="714519991"/>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EE8696-3B2B-7D49-B212-A8F746F3A84B}" type="datetimeFigureOut">
              <a:rPr lang="es-ES_tradnl" smtClean="0"/>
              <a:t>22/09/2023</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52C3A3-8174-F141-B491-7F0E98D116D0}" type="slidenum">
              <a:rPr lang="es-ES_tradnl" smtClean="0"/>
              <a:t>‹N°›</a:t>
            </a:fld>
            <a:endParaRPr lang="es-ES_tradnl"/>
          </a:p>
        </p:txBody>
      </p:sp>
    </p:spTree>
    <p:extLst>
      <p:ext uri="{BB962C8B-B14F-4D97-AF65-F5344CB8AC3E}">
        <p14:creationId xmlns:p14="http://schemas.microsoft.com/office/powerpoint/2010/main" val="1346663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One of the subsets of artificial intelligence is machine learning and one of the subsets of machine learning is deep learning.</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3</a:t>
            </a:fld>
            <a:endParaRPr lang="es-ES_tradnl"/>
          </a:p>
        </p:txBody>
      </p:sp>
    </p:spTree>
    <p:extLst>
      <p:ext uri="{BB962C8B-B14F-4D97-AF65-F5344CB8AC3E}">
        <p14:creationId xmlns:p14="http://schemas.microsoft.com/office/powerpoint/2010/main" val="138927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b="0" i="0" dirty="0">
                <a:solidFill>
                  <a:srgbClr val="000000"/>
                </a:solidFill>
                <a:effectLst/>
                <a:latin typeface="Calibri" panose="020F0502020204030204" pitchFamily="34" charset="0"/>
              </a:rPr>
              <a:t>Changement : c’est vivant, comme </a:t>
            </a:r>
            <a:r>
              <a:rPr lang="fr-FR" sz="1800" b="0" i="0" dirty="0" err="1">
                <a:solidFill>
                  <a:srgbClr val="000000"/>
                </a:solidFill>
                <a:effectLst/>
                <a:latin typeface="Calibri" panose="020F0502020204030204" pitchFamily="34" charset="0"/>
              </a:rPr>
              <a:t>qqun</a:t>
            </a:r>
            <a:r>
              <a:rPr lang="fr-FR" sz="1800" b="0" i="0" dirty="0">
                <a:solidFill>
                  <a:srgbClr val="000000"/>
                </a:solidFill>
                <a:effectLst/>
                <a:latin typeface="Calibri" panose="020F0502020204030204" pitchFamily="34" charset="0"/>
              </a:rPr>
              <a:t> qui apprend, il doit continuer à s’adapter. Et donc on doit relivrer fréquemment pour s’adapter aux nouvelles data. </a:t>
            </a:r>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12</a:t>
            </a:fld>
            <a:endParaRPr lang="es-ES_tradnl"/>
          </a:p>
        </p:txBody>
      </p:sp>
    </p:spTree>
    <p:extLst>
      <p:ext uri="{BB962C8B-B14F-4D97-AF65-F5344CB8AC3E}">
        <p14:creationId xmlns:p14="http://schemas.microsoft.com/office/powerpoint/2010/main" val="18669103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So now, we are going to explain the workflow of a project. We want to build an email classification project.</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 first thing to do is to retrieve data: inputs and answers. On this project, it was easy. We already had emails and answers because in production we already have humans who have been classifying the emails manually for several years. So, we already have the data and the answers, that's perfect to build up our first dataset.</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13</a:t>
            </a:fld>
            <a:endParaRPr lang="es-ES_tradnl"/>
          </a:p>
        </p:txBody>
      </p:sp>
    </p:spTree>
    <p:extLst>
      <p:ext uri="{BB962C8B-B14F-4D97-AF65-F5344CB8AC3E}">
        <p14:creationId xmlns:p14="http://schemas.microsoft.com/office/powerpoint/2010/main" val="1958996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Then, with this data, we will be able to iterate to create an AI and build an API that we can put into production. </a:t>
            </a:r>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14</a:t>
            </a:fld>
            <a:endParaRPr lang="es-ES_tradnl"/>
          </a:p>
        </p:txBody>
      </p:sp>
    </p:spTree>
    <p:extLst>
      <p:ext uri="{BB962C8B-B14F-4D97-AF65-F5344CB8AC3E}">
        <p14:creationId xmlns:p14="http://schemas.microsoft.com/office/powerpoint/2010/main" val="28921603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Then, with this data, we will be able to iterate to create an AI and build an API that we can put into production. </a:t>
            </a:r>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15</a:t>
            </a:fld>
            <a:endParaRPr lang="es-ES_tradnl"/>
          </a:p>
        </p:txBody>
      </p:sp>
    </p:spTree>
    <p:extLst>
      <p:ext uri="{BB962C8B-B14F-4D97-AF65-F5344CB8AC3E}">
        <p14:creationId xmlns:p14="http://schemas.microsoft.com/office/powerpoint/2010/main" val="17668625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16</a:t>
            </a:fld>
            <a:endParaRPr lang="es-ES_tradnl"/>
          </a:p>
        </p:txBody>
      </p:sp>
    </p:spTree>
    <p:extLst>
      <p:ext uri="{BB962C8B-B14F-4D97-AF65-F5344CB8AC3E}">
        <p14:creationId xmlns:p14="http://schemas.microsoft.com/office/powerpoint/2010/main" val="33940726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After that, our application in production can be consumed by client applications.</a:t>
            </a:r>
            <a:endParaRPr lang="fr-FR" sz="12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17</a:t>
            </a:fld>
            <a:endParaRPr lang="es-ES_tradnl"/>
          </a:p>
        </p:txBody>
      </p:sp>
    </p:spTree>
    <p:extLst>
      <p:ext uri="{BB962C8B-B14F-4D97-AF65-F5344CB8AC3E}">
        <p14:creationId xmlns:p14="http://schemas.microsoft.com/office/powerpoint/2010/main" val="29522460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In production, it is extremely important to set up what is called: the “feedback loop”. A virtuous circle. In the event of a classification error, the client applications must allow the error to be corrected manually. Over time, we will be able to build new dataset of a better quality and we will be able to improve our Artificial Intelligence.</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18</a:t>
            </a:fld>
            <a:endParaRPr lang="es-ES_tradnl"/>
          </a:p>
        </p:txBody>
      </p:sp>
    </p:spTree>
    <p:extLst>
      <p:ext uri="{BB962C8B-B14F-4D97-AF65-F5344CB8AC3E}">
        <p14:creationId xmlns:p14="http://schemas.microsoft.com/office/powerpoint/2010/main" val="33381399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Before starting the demo. Imagine that we have 20,000 files available. We will use 17,000 files for training the model. Then we will keep 3000 files aside for validation, to test our model on data it has never seen. This validation DATASET will also be used to test our production environments.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19</a:t>
            </a:fld>
            <a:endParaRPr lang="es-ES_tradnl"/>
          </a:p>
        </p:txBody>
      </p:sp>
    </p:spTree>
    <p:extLst>
      <p:ext uri="{BB962C8B-B14F-4D97-AF65-F5344CB8AC3E}">
        <p14:creationId xmlns:p14="http://schemas.microsoft.com/office/powerpoint/2010/main" val="15004258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 Holy Grail for us; is to be able to re-train and re-deploy in production without any manual action</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21</a:t>
            </a:fld>
            <a:endParaRPr lang="es-ES_tradnl"/>
          </a:p>
        </p:txBody>
      </p:sp>
    </p:spTree>
    <p:extLst>
      <p:ext uri="{BB962C8B-B14F-4D97-AF65-F5344CB8AC3E}">
        <p14:creationId xmlns:p14="http://schemas.microsoft.com/office/powerpoint/2010/main" val="936174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You will often hear about structured data usually being represented by an Excel file. In general, for this kind of problem where there is a limited number of inputs/outputs. We will use simple machine learning algorithms.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4</a:t>
            </a:fld>
            <a:endParaRPr lang="es-ES_tradnl"/>
          </a:p>
        </p:txBody>
      </p:sp>
    </p:spTree>
    <p:extLst>
      <p:ext uri="{BB962C8B-B14F-4D97-AF65-F5344CB8AC3E}">
        <p14:creationId xmlns:p14="http://schemas.microsoft.com/office/powerpoint/2010/main" val="1063020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When we have data like: sounds, images, videos. The number of possible inputs/outputs is generally higher. Consequently, we will generally use Deep learning algorithms which use neural networks.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5</a:t>
            </a:fld>
            <a:endParaRPr lang="es-ES_tradnl"/>
          </a:p>
        </p:txBody>
      </p:sp>
    </p:spTree>
    <p:extLst>
      <p:ext uri="{BB962C8B-B14F-4D97-AF65-F5344CB8AC3E}">
        <p14:creationId xmlns:p14="http://schemas.microsoft.com/office/powerpoint/2010/main" val="2425520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b="0" i="0" dirty="0">
                <a:solidFill>
                  <a:srgbClr val="000000"/>
                </a:solidFill>
                <a:effectLst/>
                <a:latin typeface="Calibri" panose="020F0502020204030204" pitchFamily="34" charset="0"/>
              </a:rPr>
              <a:t>slide / ! \ Attention changement important. Mettre un marqueur pour y revenir ensuite à la fin. </a:t>
            </a:r>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6</a:t>
            </a:fld>
            <a:endParaRPr lang="es-ES_tradnl"/>
          </a:p>
        </p:txBody>
      </p:sp>
    </p:spTree>
    <p:extLst>
      <p:ext uri="{BB962C8B-B14F-4D97-AF65-F5344CB8AC3E}">
        <p14:creationId xmlns:p14="http://schemas.microsoft.com/office/powerpoint/2010/main" val="664978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b="0" i="0" dirty="0">
                <a:solidFill>
                  <a:srgbClr val="000000"/>
                </a:solidFill>
                <a:effectLst/>
                <a:latin typeface="Calibri" panose="020F0502020204030204" pitchFamily="34" charset="0"/>
              </a:rPr>
              <a:t>Changement de paradigme : compétences, projets, etc. </a:t>
            </a:r>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7</a:t>
            </a:fld>
            <a:endParaRPr lang="es-ES_tradnl"/>
          </a:p>
        </p:txBody>
      </p:sp>
    </p:spTree>
    <p:extLst>
      <p:ext uri="{BB962C8B-B14F-4D97-AF65-F5344CB8AC3E}">
        <p14:creationId xmlns:p14="http://schemas.microsoft.com/office/powerpoint/2010/main" val="891375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800" b="0" i="0" dirty="0">
                <a:solidFill>
                  <a:srgbClr val="000000"/>
                </a:solidFill>
                <a:effectLst/>
                <a:latin typeface="Calibri" panose="020F0502020204030204" pitchFamily="34" charset="0"/>
              </a:rPr>
              <a:t>Changement de paradigme : compétences, projets, etc. </a:t>
            </a:r>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8</a:t>
            </a:fld>
            <a:endParaRPr lang="es-ES_tradnl"/>
          </a:p>
        </p:txBody>
      </p:sp>
    </p:spTree>
    <p:extLst>
      <p:ext uri="{BB962C8B-B14F-4D97-AF65-F5344CB8AC3E}">
        <p14:creationId xmlns:p14="http://schemas.microsoft.com/office/powerpoint/2010/main" val="3211723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9</a:t>
            </a:fld>
            <a:endParaRPr lang="es-ES_tradnl"/>
          </a:p>
        </p:txBody>
      </p:sp>
    </p:spTree>
    <p:extLst>
      <p:ext uri="{BB962C8B-B14F-4D97-AF65-F5344CB8AC3E}">
        <p14:creationId xmlns:p14="http://schemas.microsoft.com/office/powerpoint/2010/main" val="25049227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10</a:t>
            </a:fld>
            <a:endParaRPr lang="es-ES_tradnl"/>
          </a:p>
        </p:txBody>
      </p:sp>
    </p:spTree>
    <p:extLst>
      <p:ext uri="{BB962C8B-B14F-4D97-AF65-F5344CB8AC3E}">
        <p14:creationId xmlns:p14="http://schemas.microsoft.com/office/powerpoint/2010/main" val="8824315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In the past, we used to talk about project as “model centric”, because we weren't sure we could make an appropriate AI.</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Today most of the points on the AI ​​side: at least for our needs at AXA France, already have viable solutions. We know that we will be able to create an AI for our use cases. </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On the other hand, the heart of the problem, really the thing that makes a project feasible or not: it is the data. If we have good data, of good quality, inputs and answers, a lot, that will really be game changer to the success of your project. The data is your treasure that will make the difference.</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11</a:t>
            </a:fld>
            <a:endParaRPr lang="es-ES_tradnl"/>
          </a:p>
        </p:txBody>
      </p:sp>
    </p:spTree>
    <p:extLst>
      <p:ext uri="{BB962C8B-B14F-4D97-AF65-F5344CB8AC3E}">
        <p14:creationId xmlns:p14="http://schemas.microsoft.com/office/powerpoint/2010/main" val="2972982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624EA-1F25-0B46-8A62-E422EF4F8C3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C3E44A85-3E82-8341-A2E8-10D675B26A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946F151E-F7F9-0145-B0BC-3A898F3D958F}"/>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5" name="Footer Placeholder 4">
            <a:extLst>
              <a:ext uri="{FF2B5EF4-FFF2-40B4-BE49-F238E27FC236}">
                <a16:creationId xmlns:a16="http://schemas.microsoft.com/office/drawing/2014/main" id="{976423B5-3B7F-794C-A004-744184C2916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871D655-9DD1-8E4E-925C-6D2908519F95}"/>
              </a:ext>
            </a:extLst>
          </p:cNvPr>
          <p:cNvSpPr>
            <a:spLocks noGrp="1"/>
          </p:cNvSpPr>
          <p:nvPr>
            <p:ph type="sldNum" sz="quarter" idx="12"/>
          </p:nvPr>
        </p:nvSpPr>
        <p:spPr/>
        <p:txBody>
          <a:bodyPr/>
          <a:lstStyle/>
          <a:p>
            <a:fld id="{DED457E1-C03A-514C-93B6-2CB6674E8CD0}" type="slidenum">
              <a:rPr lang="en-GB" smtClean="0"/>
              <a:t>‹N°›</a:t>
            </a:fld>
            <a:endParaRPr lang="en-GB"/>
          </a:p>
        </p:txBody>
      </p:sp>
    </p:spTree>
    <p:extLst>
      <p:ext uri="{BB962C8B-B14F-4D97-AF65-F5344CB8AC3E}">
        <p14:creationId xmlns:p14="http://schemas.microsoft.com/office/powerpoint/2010/main" val="2380966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1B468-570A-E143-81E0-88A51D58F240}"/>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9624FF18-97CD-F145-8BCA-6EE0F1E2567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EB515BD-DE5A-5B42-AB83-D7F481DF3E98}"/>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5" name="Footer Placeholder 4">
            <a:extLst>
              <a:ext uri="{FF2B5EF4-FFF2-40B4-BE49-F238E27FC236}">
                <a16:creationId xmlns:a16="http://schemas.microsoft.com/office/drawing/2014/main" id="{45E7E3DA-B2B1-7347-8C5E-6B053D2DD0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71C4702-6C6E-CB45-91B9-8D508E8E02DE}"/>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DEEA75BF-407D-44B4-AB9B-21F45D05F112}"/>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476304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197A56-1084-8744-B674-1A748286F57E}"/>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724FC31B-35A2-6E46-955D-4AE2C45F2E2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8300FAE-B000-104C-96F1-F594154024F9}"/>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5" name="Footer Placeholder 4">
            <a:extLst>
              <a:ext uri="{FF2B5EF4-FFF2-40B4-BE49-F238E27FC236}">
                <a16:creationId xmlns:a16="http://schemas.microsoft.com/office/drawing/2014/main" id="{E310C994-0A2F-E445-A73A-5DEFF34716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84F8A3E-C11A-D543-A66F-B4EEF2F68743}"/>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310317F4-AF15-4189-985D-33C24B060D36}"/>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2185962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6C9BEA-362C-C1EB-C5ED-06FEA04AB7B2}"/>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27F14AE2-FB2A-FAB1-5B72-3CDF62C19B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F4642C3-7C38-14FE-0008-2B7AEFC6B8F5}"/>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5" name="Espace réservé du pied de page 4">
            <a:extLst>
              <a:ext uri="{FF2B5EF4-FFF2-40B4-BE49-F238E27FC236}">
                <a16:creationId xmlns:a16="http://schemas.microsoft.com/office/drawing/2014/main" id="{9F000834-00A7-7811-7C28-23CA49C1FEB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F29944F-2BB4-FFBB-AF09-3FE870B991A0}"/>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8218539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6F3D35-085F-6284-84F6-D62C4DDC7D7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D34E3A65-7F9A-AEA1-F9D7-B4DE0FCA667C}"/>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D8244BB-9510-3724-5651-0A9AEC8BB4F0}"/>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5" name="Espace réservé du pied de page 4">
            <a:extLst>
              <a:ext uri="{FF2B5EF4-FFF2-40B4-BE49-F238E27FC236}">
                <a16:creationId xmlns:a16="http://schemas.microsoft.com/office/drawing/2014/main" id="{925A41A6-2996-2972-1BAA-487599F8AB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C0D37BD-8E74-1AFB-4DE2-336E5A8E5997}"/>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5169319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18F02D-0CF4-770B-CFC1-B40BE6F4EB20}"/>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A0556ADB-CCBA-05FE-62CB-88E96521BD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83162574-07F2-6063-8D80-23777F216240}"/>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5" name="Espace réservé du pied de page 4">
            <a:extLst>
              <a:ext uri="{FF2B5EF4-FFF2-40B4-BE49-F238E27FC236}">
                <a16:creationId xmlns:a16="http://schemas.microsoft.com/office/drawing/2014/main" id="{30CFCD01-2FAC-DFD7-6B4E-557AA32CDC5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AE6966D-1A26-9F50-BA6D-BBB247DFEEC7}"/>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438906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76F0AC-1399-FC50-EC0D-74CBF20FE005}"/>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A7BA71F-8147-DD77-E5F4-19B526C4EFC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885E3E18-47AB-739D-AFFD-FF599A095C2F}"/>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FE5CFE43-AFE2-980C-96D3-96F6ECCCF7D8}"/>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6" name="Espace réservé du pied de page 5">
            <a:extLst>
              <a:ext uri="{FF2B5EF4-FFF2-40B4-BE49-F238E27FC236}">
                <a16:creationId xmlns:a16="http://schemas.microsoft.com/office/drawing/2014/main" id="{706EC763-E605-E31C-45DB-B3F22594C63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5D399C8-BFC3-F9F4-99F3-446A205EBB68}"/>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614092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1BD2B4-35DE-074D-7305-BEBCC30F7CD7}"/>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F3D968E-7851-1F52-9F76-B5FCEF3766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870B94D8-8823-10E3-A9FD-BFB7E1DBDE41}"/>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3C0C324C-9203-B11C-25BC-32B33F3336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B4DF6E6A-37E1-3B55-627D-3B877131A35B}"/>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D400DD9-47E9-F6DA-DBF3-E6BB5A87ABBB}"/>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8" name="Espace réservé du pied de page 7">
            <a:extLst>
              <a:ext uri="{FF2B5EF4-FFF2-40B4-BE49-F238E27FC236}">
                <a16:creationId xmlns:a16="http://schemas.microsoft.com/office/drawing/2014/main" id="{188172DD-600B-D868-385C-37C094D2BAEB}"/>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3DED3AA-4714-D183-9650-DE3D0A8045B6}"/>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9116345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B1B4C7-AAFC-ADB1-7596-9A398215D2F6}"/>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CF13BEC-253A-0903-6124-15D8DBB51AC0}"/>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4" name="Espace réservé du pied de page 3">
            <a:extLst>
              <a:ext uri="{FF2B5EF4-FFF2-40B4-BE49-F238E27FC236}">
                <a16:creationId xmlns:a16="http://schemas.microsoft.com/office/drawing/2014/main" id="{B60CFB59-CBBC-7525-0B27-8F9DEF90304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E5176A51-DBD1-8F9F-FCB4-0E5D4E6E63F3}"/>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1715935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2E3F91F-7777-FA5D-3E22-2E6B4DD92ADE}"/>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3" name="Espace réservé du pied de page 2">
            <a:extLst>
              <a:ext uri="{FF2B5EF4-FFF2-40B4-BE49-F238E27FC236}">
                <a16:creationId xmlns:a16="http://schemas.microsoft.com/office/drawing/2014/main" id="{FD646B22-C5C3-B2FE-EC4B-F504BF7FA1B4}"/>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60090D4-5BDA-3ACC-2165-C8F1B8AD4CC1}"/>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5837894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BB7AB0-DF78-EA99-95B0-D371D0A5214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252DDD5-3900-0D4E-0DAA-643649E762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00CB9EA5-114E-DD14-7D3A-B46A9DC3DE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B3C2804-E3F3-E7D6-E994-6A982FB13281}"/>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6" name="Espace réservé du pied de page 5">
            <a:extLst>
              <a:ext uri="{FF2B5EF4-FFF2-40B4-BE49-F238E27FC236}">
                <a16:creationId xmlns:a16="http://schemas.microsoft.com/office/drawing/2014/main" id="{D4C13200-7A0E-1822-F6B8-0E28F369BCC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74FAFF82-683B-6992-97CE-FFAECF841799}"/>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684806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FF955-C96B-AE4E-96D9-1A67B47D28C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DEC029F-68AD-C446-9665-563D7F0E9198}"/>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
        <p:nvSpPr>
          <p:cNvPr id="4" name="Date Placeholder 3">
            <a:extLst>
              <a:ext uri="{FF2B5EF4-FFF2-40B4-BE49-F238E27FC236}">
                <a16:creationId xmlns:a16="http://schemas.microsoft.com/office/drawing/2014/main" id="{9CA97AF5-25F4-8647-B443-6A1F255225F8}"/>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5" name="Footer Placeholder 4">
            <a:extLst>
              <a:ext uri="{FF2B5EF4-FFF2-40B4-BE49-F238E27FC236}">
                <a16:creationId xmlns:a16="http://schemas.microsoft.com/office/drawing/2014/main" id="{3187ACDF-99FC-C343-988D-536FC00F8401}"/>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D8A1592B-CA75-4249-941A-7412341E4F3B}"/>
              </a:ext>
            </a:extLst>
          </p:cNvPr>
          <p:cNvSpPr>
            <a:spLocks noGrp="1"/>
          </p:cNvSpPr>
          <p:nvPr>
            <p:ph type="sldNum" sz="quarter" idx="12"/>
          </p:nvPr>
        </p:nvSpPr>
        <p:spPr/>
        <p:txBody>
          <a:bodyPr/>
          <a:lstStyle/>
          <a:p>
            <a:fld id="{DED457E1-C03A-514C-93B6-2CB6674E8CD0}" type="slidenum">
              <a:rPr lang="en-GB" smtClean="0"/>
              <a:t>‹N°›</a:t>
            </a:fld>
            <a:endParaRPr lang="en-GB"/>
          </a:p>
        </p:txBody>
      </p:sp>
    </p:spTree>
    <p:extLst>
      <p:ext uri="{BB962C8B-B14F-4D97-AF65-F5344CB8AC3E}">
        <p14:creationId xmlns:p14="http://schemas.microsoft.com/office/powerpoint/2010/main" val="1211518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DDE142-EC57-03D9-9B89-FDDF04F8437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AB70BBB2-6A26-83F9-BD22-E6AE501895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4B706EBB-7230-8F0B-7827-2E337EDA5E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2247B8A-E2A8-6019-A18F-4A7EA6D0B543}"/>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6" name="Espace réservé du pied de page 5">
            <a:extLst>
              <a:ext uri="{FF2B5EF4-FFF2-40B4-BE49-F238E27FC236}">
                <a16:creationId xmlns:a16="http://schemas.microsoft.com/office/drawing/2014/main" id="{E8C852D6-0A21-4535-47BA-925BA72CD6C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4C25FEE-0446-E9C3-4EE6-4FADB08F558C}"/>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1021544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3C5B7E-74C4-D29B-449A-D9592AA89D7D}"/>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5C9C47B4-C314-5884-214D-05FBEC6F8F24}"/>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CE846B6-D8A4-590B-5FA4-22B6B70FFFDC}"/>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5" name="Espace réservé du pied de page 4">
            <a:extLst>
              <a:ext uri="{FF2B5EF4-FFF2-40B4-BE49-F238E27FC236}">
                <a16:creationId xmlns:a16="http://schemas.microsoft.com/office/drawing/2014/main" id="{56347CAA-D6D2-4559-38B9-5E267A4BD27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F3A9384-BEBA-BF6C-F1CA-6B0630520745}"/>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9310553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272819E2-6B09-4ECE-C092-EBEB8D70D1C0}"/>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1ED059B4-B21E-4754-09C0-2F2211A8DB52}"/>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04ABD17-D91C-430E-53C5-8B49EC51E2F3}"/>
              </a:ext>
            </a:extLst>
          </p:cNvPr>
          <p:cNvSpPr>
            <a:spLocks noGrp="1"/>
          </p:cNvSpPr>
          <p:nvPr>
            <p:ph type="dt" sz="half" idx="10"/>
          </p:nvPr>
        </p:nvSpPr>
        <p:spPr/>
        <p:txBody>
          <a:bodyPr/>
          <a:lstStyle/>
          <a:p>
            <a:fld id="{BD5AE6E3-DA36-42D0-89EA-233E7923E695}" type="datetimeFigureOut">
              <a:rPr lang="fr-FR" smtClean="0"/>
              <a:t>22/09/2023</a:t>
            </a:fld>
            <a:endParaRPr lang="fr-FR"/>
          </a:p>
        </p:txBody>
      </p:sp>
      <p:sp>
        <p:nvSpPr>
          <p:cNvPr id="5" name="Espace réservé du pied de page 4">
            <a:extLst>
              <a:ext uri="{FF2B5EF4-FFF2-40B4-BE49-F238E27FC236}">
                <a16:creationId xmlns:a16="http://schemas.microsoft.com/office/drawing/2014/main" id="{9A7CFCA9-D9B2-860B-BA1B-CB8CE722D62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D4B7198-0016-32A7-2C00-36FA5164B894}"/>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389465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857C2-DD86-A94B-93B8-1232A4067CF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A95DB49E-2974-CA46-A237-1D5BFBE83C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193A00C-0CA4-E641-A739-54DFE08812F0}"/>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5" name="Footer Placeholder 4">
            <a:extLst>
              <a:ext uri="{FF2B5EF4-FFF2-40B4-BE49-F238E27FC236}">
                <a16:creationId xmlns:a16="http://schemas.microsoft.com/office/drawing/2014/main" id="{9430900A-5597-E542-BD9A-6BAEC8CCD10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5CBB631-A572-FC4E-8921-78AB1A226482}"/>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2FACA4CF-F5D5-48C6-80C2-7ACF3A9FB7C4}"/>
              </a:ext>
            </a:extLst>
          </p:cNvPr>
          <p:cNvSpPr>
            <a:spLocks noGrp="1"/>
          </p:cNvSpPr>
          <p:nvPr>
            <p:ph idx="13"/>
          </p:nvPr>
        </p:nvSpPr>
        <p:spPr>
          <a:xfrm>
            <a:off x="0" y="606829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283638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1EF58-0475-044F-9582-C6155754647D}"/>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5DF81B9-1E90-834F-BD6D-9E41ED13A86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E27478FB-DC1F-AF4F-8141-28D69CF4DAC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6718CF64-CCEA-9949-AA7A-0EB01458E577}"/>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6" name="Footer Placeholder 5">
            <a:extLst>
              <a:ext uri="{FF2B5EF4-FFF2-40B4-BE49-F238E27FC236}">
                <a16:creationId xmlns:a16="http://schemas.microsoft.com/office/drawing/2014/main" id="{EDEC6B7C-68F6-2C4E-A93C-3C9766D60B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F33A07A-546F-F245-B442-45C70FEC11D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D9F9463F-D8D7-4C27-874E-44F4CAB4E9C2}"/>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3797738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DEADA-CAC2-D34C-BB09-BA532BBEC566}"/>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0D830CE6-7A0C-214D-B58C-4D360DA0C4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1008DB4-3B36-464C-B0F7-43299585A03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09E960CF-9C5C-0C45-A0E5-32DF2A0E0F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BB7A24D-8D4B-4240-9555-16E34831494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CFBABD6A-C968-7A47-AC0A-07D70A3D2D42}"/>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8" name="Footer Placeholder 7">
            <a:extLst>
              <a:ext uri="{FF2B5EF4-FFF2-40B4-BE49-F238E27FC236}">
                <a16:creationId xmlns:a16="http://schemas.microsoft.com/office/drawing/2014/main" id="{4D762947-370A-3D4A-88AA-290AF5551D5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9CDC476-6A34-CA42-BC4D-8569DE1B259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10" name="Content Placeholder 2">
            <a:extLst>
              <a:ext uri="{FF2B5EF4-FFF2-40B4-BE49-F238E27FC236}">
                <a16:creationId xmlns:a16="http://schemas.microsoft.com/office/drawing/2014/main" id="{FD825BBE-6589-4ABC-B161-FC0511DE2057}"/>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5023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505BE-4BD4-A64B-9268-420C41FC9306}"/>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97A40BFD-3818-BA46-9933-514D5106C62E}"/>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4" name="Footer Placeholder 3">
            <a:extLst>
              <a:ext uri="{FF2B5EF4-FFF2-40B4-BE49-F238E27FC236}">
                <a16:creationId xmlns:a16="http://schemas.microsoft.com/office/drawing/2014/main" id="{EE9E0BEB-419E-524F-AF0F-2A3871ED740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27997D3-6F76-2641-82F6-52BD7D72E87A}"/>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6" name="Content Placeholder 2">
            <a:extLst>
              <a:ext uri="{FF2B5EF4-FFF2-40B4-BE49-F238E27FC236}">
                <a16:creationId xmlns:a16="http://schemas.microsoft.com/office/drawing/2014/main" id="{3D5617C6-6A69-4549-9250-15C8C6120C3D}"/>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88510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F4A069-797E-1749-8F03-CA0F4A994AF8}"/>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3" name="Footer Placeholder 2">
            <a:extLst>
              <a:ext uri="{FF2B5EF4-FFF2-40B4-BE49-F238E27FC236}">
                <a16:creationId xmlns:a16="http://schemas.microsoft.com/office/drawing/2014/main" id="{92137365-CB68-584A-BEA0-160EE4B791E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5F99054-421B-C842-BE9A-A9ADE24C8EDD}"/>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5" name="Content Placeholder 2">
            <a:extLst>
              <a:ext uri="{FF2B5EF4-FFF2-40B4-BE49-F238E27FC236}">
                <a16:creationId xmlns:a16="http://schemas.microsoft.com/office/drawing/2014/main" id="{0C37F8E5-401D-4F64-AC19-B10F8EE78522}"/>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1106253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E55AF-B49F-484D-8373-0E6859A0B1D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B60D6A5F-F3C4-3648-BE71-4938031A1D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BAA4D609-E5AE-F24B-B47B-AF982EBBC5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C9FFC77-3DCA-4140-9ED7-6B2B462A9DC0}"/>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6" name="Footer Placeholder 5">
            <a:extLst>
              <a:ext uri="{FF2B5EF4-FFF2-40B4-BE49-F238E27FC236}">
                <a16:creationId xmlns:a16="http://schemas.microsoft.com/office/drawing/2014/main" id="{A740642C-88B8-DC45-9B22-E794ACFA817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2AC9E80-E845-E84B-B1B9-1EF67362396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305A46F6-D1FA-4BD0-A296-9A479897B4A7}"/>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131232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9749-A169-B640-AAE6-B5CED8A9058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D2CE23F5-3C88-F142-9DB1-2300FABAD4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28E174D-26E0-244A-88FE-ABF18A4F4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9F97117-C459-C240-B80C-47A1CA71D799}"/>
              </a:ext>
            </a:extLst>
          </p:cNvPr>
          <p:cNvSpPr>
            <a:spLocks noGrp="1"/>
          </p:cNvSpPr>
          <p:nvPr>
            <p:ph type="dt" sz="half" idx="10"/>
          </p:nvPr>
        </p:nvSpPr>
        <p:spPr/>
        <p:txBody>
          <a:bodyPr/>
          <a:lstStyle/>
          <a:p>
            <a:fld id="{80160E5B-2E24-B941-8DE0-C0A90C36B7C5}" type="datetimeFigureOut">
              <a:rPr lang="en-GB" smtClean="0"/>
              <a:t>22/09/2023</a:t>
            </a:fld>
            <a:endParaRPr lang="en-GB"/>
          </a:p>
        </p:txBody>
      </p:sp>
      <p:sp>
        <p:nvSpPr>
          <p:cNvPr id="6" name="Footer Placeholder 5">
            <a:extLst>
              <a:ext uri="{FF2B5EF4-FFF2-40B4-BE49-F238E27FC236}">
                <a16:creationId xmlns:a16="http://schemas.microsoft.com/office/drawing/2014/main" id="{87BFE52B-9EE1-6045-AE9B-E2AE6D9053E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4185FC-DDB5-5640-875F-6E679154EAD5}"/>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68D93CC4-7FC0-400A-A0A6-68EA3514600C}"/>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3285009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A97D48-1144-1543-A9D0-6D8F30B557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3CB91358-EB14-1644-8137-FF2E84DCAF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18A87CC-5B90-3C4E-AA24-B5E1F035DA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160E5B-2E24-B941-8DE0-C0A90C36B7C5}" type="datetimeFigureOut">
              <a:rPr lang="en-GB" smtClean="0"/>
              <a:t>22/09/2023</a:t>
            </a:fld>
            <a:endParaRPr lang="en-GB"/>
          </a:p>
        </p:txBody>
      </p:sp>
      <p:sp>
        <p:nvSpPr>
          <p:cNvPr id="5" name="Footer Placeholder 4">
            <a:extLst>
              <a:ext uri="{FF2B5EF4-FFF2-40B4-BE49-F238E27FC236}">
                <a16:creationId xmlns:a16="http://schemas.microsoft.com/office/drawing/2014/main" id="{9F21A7A4-2094-2E4E-ADD0-07CC8DC2C6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BD69577-F99D-4141-90F1-A6EA6A5810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D457E1-C03A-514C-93B6-2CB6674E8CD0}" type="slidenum">
              <a:rPr lang="en-GB" smtClean="0"/>
              <a:t>‹N°›</a:t>
            </a:fld>
            <a:endParaRPr lang="en-GB"/>
          </a:p>
        </p:txBody>
      </p:sp>
      <p:sp>
        <p:nvSpPr>
          <p:cNvPr id="8" name="TextBox 7">
            <a:extLst>
              <a:ext uri="{FF2B5EF4-FFF2-40B4-BE49-F238E27FC236}">
                <a16:creationId xmlns:a16="http://schemas.microsoft.com/office/drawing/2014/main" id="{F2D484D0-E93D-3B4C-B946-B317F29E3332}"/>
              </a:ext>
            </a:extLst>
          </p:cNvPr>
          <p:cNvSpPr txBox="1"/>
          <p:nvPr userDrawn="1">
            <p:extLst>
              <p:ext uri="{1162E1C5-73C7-4A58-AE30-91384D911F3F}">
                <p184:classification xmlns:p184="http://schemas.microsoft.com/office/powerpoint/2018/4/main" val="ftr"/>
              </p:ext>
            </p:extLst>
          </p:nvPr>
        </p:nvSpPr>
        <p:spPr>
          <a:xfrm>
            <a:off x="5801487" y="6705600"/>
            <a:ext cx="433388" cy="152400"/>
          </a:xfrm>
          <a:prstGeom prst="rect">
            <a:avLst/>
          </a:prstGeom>
        </p:spPr>
        <p:txBody>
          <a:bodyPr horzOverflow="overflow" lIns="0" tIns="0" rIns="0" bIns="0">
            <a:spAutoFit/>
          </a:bodyPr>
          <a:lstStyle/>
          <a:p>
            <a:pPr algn="ctr"/>
            <a:r>
              <a:rPr lang="en-GB" sz="1000">
                <a:solidFill>
                  <a:srgbClr val="000000"/>
                </a:solidFill>
                <a:latin typeface="Calibri" panose="020F0502020204030204" pitchFamily="34" charset="0"/>
                <a:cs typeface="Calibri" panose="020F0502020204030204" pitchFamily="34" charset="0"/>
              </a:rPr>
              <a:t>Internal</a:t>
            </a:r>
          </a:p>
        </p:txBody>
      </p:sp>
      <p:sp>
        <p:nvSpPr>
          <p:cNvPr id="7" name="MSIPCMContentMarking" descr="{&quot;HashCode&quot;:-496329073,&quot;Placement&quot;:&quot;Footer&quot;,&quot;Top&quot;:507.1359,&quot;Left&quot;:0.0,&quot;SlideWidth&quot;:960,&quot;SlideHeight&quot;:540}">
            <a:extLst>
              <a:ext uri="{FF2B5EF4-FFF2-40B4-BE49-F238E27FC236}">
                <a16:creationId xmlns:a16="http://schemas.microsoft.com/office/drawing/2014/main" id="{B69883B0-77FA-47F9-B4C1-41CBD9B28E2F}"/>
              </a:ext>
            </a:extLst>
          </p:cNvPr>
          <p:cNvSpPr txBox="1"/>
          <p:nvPr userDrawn="1"/>
        </p:nvSpPr>
        <p:spPr>
          <a:xfrm>
            <a:off x="0" y="6440626"/>
            <a:ext cx="1394988" cy="417374"/>
          </a:xfrm>
          <a:prstGeom prst="rect">
            <a:avLst/>
          </a:prstGeom>
          <a:noFill/>
        </p:spPr>
        <p:txBody>
          <a:bodyPr vert="horz" wrap="square" lIns="0" tIns="0" rIns="0" bIns="0" rtlCol="0" anchor="ctr" anchorCtr="1">
            <a:spAutoFit/>
          </a:bodyPr>
          <a:lstStyle/>
          <a:p>
            <a:pPr algn="l">
              <a:spcBef>
                <a:spcPts val="0"/>
              </a:spcBef>
              <a:spcAft>
                <a:spcPts val="0"/>
              </a:spcAft>
            </a:pPr>
            <a:r>
              <a:rPr lang="fr-FR" sz="1000">
                <a:solidFill>
                  <a:srgbClr val="000000"/>
                </a:solidFill>
                <a:latin typeface="Calibri" panose="020F0502020204030204" pitchFamily="34" charset="0"/>
              </a:rPr>
              <a:t>
 Classification : Public </a:t>
            </a:r>
          </a:p>
        </p:txBody>
      </p:sp>
    </p:spTree>
    <p:extLst>
      <p:ext uri="{BB962C8B-B14F-4D97-AF65-F5344CB8AC3E}">
        <p14:creationId xmlns:p14="http://schemas.microsoft.com/office/powerpoint/2010/main" val="21721904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E4AE00E-7043-53C9-3B57-8F1953FDC3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252FB015-CDDC-421D-513A-E1C600D626B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9C5EA39-8955-E15D-7C9C-F59346C959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5AE6E3-DA36-42D0-89EA-233E7923E695}" type="datetimeFigureOut">
              <a:rPr lang="fr-FR" smtClean="0"/>
              <a:t>22/09/2023</a:t>
            </a:fld>
            <a:endParaRPr lang="fr-FR"/>
          </a:p>
        </p:txBody>
      </p:sp>
      <p:sp>
        <p:nvSpPr>
          <p:cNvPr id="5" name="Espace réservé du pied de page 4">
            <a:extLst>
              <a:ext uri="{FF2B5EF4-FFF2-40B4-BE49-F238E27FC236}">
                <a16:creationId xmlns:a16="http://schemas.microsoft.com/office/drawing/2014/main" id="{25D455F4-8F9C-7DA8-D78D-D272CFFCFA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BA323E7A-4A7E-754B-F9CD-DEED70FADA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0B696C-91DE-4E95-BE05-D059D19FC233}" type="slidenum">
              <a:rPr lang="fr-FR" smtClean="0"/>
              <a:t>‹N°›</a:t>
            </a:fld>
            <a:endParaRPr lang="fr-FR"/>
          </a:p>
        </p:txBody>
      </p:sp>
    </p:spTree>
    <p:extLst>
      <p:ext uri="{BB962C8B-B14F-4D97-AF65-F5344CB8AC3E}">
        <p14:creationId xmlns:p14="http://schemas.microsoft.com/office/powerpoint/2010/main" val="18844415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9.gif"/></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9.gif"/></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CB8B10-3A1D-CACE-5A8D-D686EA7C44EF}"/>
              </a:ext>
            </a:extLst>
          </p:cNvPr>
          <p:cNvSpPr>
            <a:spLocks noGrp="1"/>
          </p:cNvSpPr>
          <p:nvPr>
            <p:ph type="ctrTitle"/>
          </p:nvPr>
        </p:nvSpPr>
        <p:spPr>
          <a:xfrm>
            <a:off x="1524000" y="199496"/>
            <a:ext cx="9144000" cy="1544637"/>
          </a:xfrm>
        </p:spPr>
        <p:txBody>
          <a:bodyPr>
            <a:normAutofit fontScale="90000"/>
          </a:bodyPr>
          <a:lstStyle/>
          <a:p>
            <a:r>
              <a:rPr lang="fr-FR" sz="9600" dirty="0">
                <a:solidFill>
                  <a:schemeClr val="accent1">
                    <a:lumMod val="75000"/>
                  </a:schemeClr>
                </a:solidFill>
              </a:rPr>
              <a:t>Les minutes MLOps</a:t>
            </a:r>
          </a:p>
        </p:txBody>
      </p:sp>
      <p:sp>
        <p:nvSpPr>
          <p:cNvPr id="3" name="Sous-titre 2">
            <a:extLst>
              <a:ext uri="{FF2B5EF4-FFF2-40B4-BE49-F238E27FC236}">
                <a16:creationId xmlns:a16="http://schemas.microsoft.com/office/drawing/2014/main" id="{F17C1392-EAB9-EF81-4082-62F3FD9B4C7D}"/>
              </a:ext>
            </a:extLst>
          </p:cNvPr>
          <p:cNvSpPr>
            <a:spLocks noGrp="1"/>
          </p:cNvSpPr>
          <p:nvPr>
            <p:ph type="subTitle" idx="1"/>
          </p:nvPr>
        </p:nvSpPr>
        <p:spPr>
          <a:xfrm>
            <a:off x="1524000" y="2181497"/>
            <a:ext cx="9144000" cy="3666587"/>
          </a:xfrm>
        </p:spPr>
        <p:txBody>
          <a:bodyPr>
            <a:normAutofit/>
          </a:bodyPr>
          <a:lstStyle/>
          <a:p>
            <a:r>
              <a:rPr lang="fr-FR" sz="6000" dirty="0">
                <a:solidFill>
                  <a:srgbClr val="00B0F0"/>
                </a:solidFill>
              </a:rPr>
              <a:t>Workflow de travail d’un projet IA</a:t>
            </a:r>
          </a:p>
        </p:txBody>
      </p:sp>
      <p:pic>
        <p:nvPicPr>
          <p:cNvPr id="1026" name="Picture 2" descr="My Microsoft MVP Journey - Steve Gordon">
            <a:extLst>
              <a:ext uri="{FF2B5EF4-FFF2-40B4-BE49-F238E27FC236}">
                <a16:creationId xmlns:a16="http://schemas.microsoft.com/office/drawing/2014/main" id="{9CCE3086-E1BE-844B-6F60-A3FFE63104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2157" y="6078612"/>
            <a:ext cx="862542" cy="348467"/>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698748E8-A44E-3944-73E5-46C6156846A9}"/>
              </a:ext>
            </a:extLst>
          </p:cNvPr>
          <p:cNvSpPr txBox="1"/>
          <p:nvPr/>
        </p:nvSpPr>
        <p:spPr>
          <a:xfrm>
            <a:off x="347330" y="6466281"/>
            <a:ext cx="19321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srgbClr val="4472C4"/>
                </a:solidFill>
                <a:effectLst/>
                <a:uLnTx/>
                <a:uFillTx/>
                <a:latin typeface="Calibri" panose="020F0502020204030204"/>
                <a:ea typeface="+mn-ea"/>
                <a:cs typeface="+mn-cs"/>
              </a:rPr>
              <a:t>Guillaume Chervet</a:t>
            </a:r>
          </a:p>
        </p:txBody>
      </p:sp>
    </p:spTree>
    <p:extLst>
      <p:ext uri="{BB962C8B-B14F-4D97-AF65-F5344CB8AC3E}">
        <p14:creationId xmlns:p14="http://schemas.microsoft.com/office/powerpoint/2010/main" val="1594358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D9377F4-24AC-49D7-BF0D-4E8AB3906767}"/>
              </a:ext>
            </a:extLst>
          </p:cNvPr>
          <p:cNvSpPr/>
          <p:nvPr/>
        </p:nvSpPr>
        <p:spPr>
          <a:xfrm>
            <a:off x="4538897" y="1421344"/>
            <a:ext cx="2788920" cy="1709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a:t>Code</a:t>
            </a:r>
          </a:p>
        </p:txBody>
      </p:sp>
      <p:cxnSp>
        <p:nvCxnSpPr>
          <p:cNvPr id="6" name="Connecteur droit avec flèche 5">
            <a:extLst>
              <a:ext uri="{FF2B5EF4-FFF2-40B4-BE49-F238E27FC236}">
                <a16:creationId xmlns:a16="http://schemas.microsoft.com/office/drawing/2014/main" id="{636380CE-31B8-4E69-8A4C-8092C5C4F53B}"/>
              </a:ext>
            </a:extLst>
          </p:cNvPr>
          <p:cNvCxnSpPr>
            <a:endCxn id="4" idx="1"/>
          </p:cNvCxnSpPr>
          <p:nvPr/>
        </p:nvCxnSpPr>
        <p:spPr>
          <a:xfrm>
            <a:off x="3167297" y="2276308"/>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7" name="Connecteur droit avec flèche 6">
            <a:extLst>
              <a:ext uri="{FF2B5EF4-FFF2-40B4-BE49-F238E27FC236}">
                <a16:creationId xmlns:a16="http://schemas.microsoft.com/office/drawing/2014/main" id="{E84E8571-A117-4D3B-B337-695FE01F1F44}"/>
              </a:ext>
            </a:extLst>
          </p:cNvPr>
          <p:cNvCxnSpPr/>
          <p:nvPr/>
        </p:nvCxnSpPr>
        <p:spPr>
          <a:xfrm>
            <a:off x="7327817" y="2276308"/>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8" name="ZoneTexte 7">
            <a:extLst>
              <a:ext uri="{FF2B5EF4-FFF2-40B4-BE49-F238E27FC236}">
                <a16:creationId xmlns:a16="http://schemas.microsoft.com/office/drawing/2014/main" id="{3BD215DE-4BF1-40F6-B65F-7287D36A24F3}"/>
              </a:ext>
            </a:extLst>
          </p:cNvPr>
          <p:cNvSpPr txBox="1"/>
          <p:nvPr/>
        </p:nvSpPr>
        <p:spPr>
          <a:xfrm>
            <a:off x="1869822" y="1915561"/>
            <a:ext cx="1010213" cy="584775"/>
          </a:xfrm>
          <a:prstGeom prst="rect">
            <a:avLst/>
          </a:prstGeom>
          <a:noFill/>
        </p:spPr>
        <p:txBody>
          <a:bodyPr wrap="none" rtlCol="0">
            <a:spAutoFit/>
          </a:bodyPr>
          <a:lstStyle/>
          <a:p>
            <a:r>
              <a:rPr lang="en-US" sz="3200" dirty="0"/>
              <a:t>Data</a:t>
            </a:r>
          </a:p>
        </p:txBody>
      </p:sp>
      <p:sp>
        <p:nvSpPr>
          <p:cNvPr id="9" name="ZoneTexte 8">
            <a:extLst>
              <a:ext uri="{FF2B5EF4-FFF2-40B4-BE49-F238E27FC236}">
                <a16:creationId xmlns:a16="http://schemas.microsoft.com/office/drawing/2014/main" id="{9D3F8072-33BD-4A69-BDBA-5D22A61ACC28}"/>
              </a:ext>
            </a:extLst>
          </p:cNvPr>
          <p:cNvSpPr txBox="1"/>
          <p:nvPr/>
        </p:nvSpPr>
        <p:spPr>
          <a:xfrm>
            <a:off x="8921789" y="1915560"/>
            <a:ext cx="1432828" cy="584775"/>
          </a:xfrm>
          <a:prstGeom prst="rect">
            <a:avLst/>
          </a:prstGeom>
          <a:noFill/>
        </p:spPr>
        <p:txBody>
          <a:bodyPr wrap="none" rtlCol="0">
            <a:spAutoFit/>
          </a:bodyPr>
          <a:lstStyle/>
          <a:p>
            <a:r>
              <a:rPr lang="en-US" sz="3200" dirty="0"/>
              <a:t>Answer</a:t>
            </a:r>
          </a:p>
        </p:txBody>
      </p:sp>
      <p:sp>
        <p:nvSpPr>
          <p:cNvPr id="10" name="ZoneTexte 9">
            <a:extLst>
              <a:ext uri="{FF2B5EF4-FFF2-40B4-BE49-F238E27FC236}">
                <a16:creationId xmlns:a16="http://schemas.microsoft.com/office/drawing/2014/main" id="{4B373F61-6DA3-4F4D-9052-A1412CD491C3}"/>
              </a:ext>
            </a:extLst>
          </p:cNvPr>
          <p:cNvSpPr txBox="1"/>
          <p:nvPr/>
        </p:nvSpPr>
        <p:spPr>
          <a:xfrm>
            <a:off x="9319052" y="-6227"/>
            <a:ext cx="2864384" cy="369332"/>
          </a:xfrm>
          <a:prstGeom prst="rect">
            <a:avLst/>
          </a:prstGeom>
          <a:solidFill>
            <a:schemeClr val="bg1"/>
          </a:solidFill>
          <a:ln>
            <a:solidFill>
              <a:schemeClr val="bg2">
                <a:lumMod val="25000"/>
              </a:schemeClr>
            </a:solidFill>
          </a:ln>
        </p:spPr>
        <p:txBody>
          <a:bodyPr wrap="square" rtlCol="0">
            <a:spAutoFit/>
          </a:bodyPr>
          <a:lstStyle/>
          <a:p>
            <a:pPr algn="ctr"/>
            <a:r>
              <a:rPr lang="en-US"/>
              <a:t>Deep Learning</a:t>
            </a:r>
          </a:p>
        </p:txBody>
      </p:sp>
      <p:sp>
        <p:nvSpPr>
          <p:cNvPr id="11" name="Rectangle 10">
            <a:extLst>
              <a:ext uri="{FF2B5EF4-FFF2-40B4-BE49-F238E27FC236}">
                <a16:creationId xmlns:a16="http://schemas.microsoft.com/office/drawing/2014/main" id="{4912D05B-F961-444D-AA53-AA5A52ABE149}"/>
              </a:ext>
            </a:extLst>
          </p:cNvPr>
          <p:cNvSpPr/>
          <p:nvPr/>
        </p:nvSpPr>
        <p:spPr>
          <a:xfrm>
            <a:off x="4538897" y="3986236"/>
            <a:ext cx="2788920" cy="1709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a:t>AI model</a:t>
            </a:r>
          </a:p>
        </p:txBody>
      </p:sp>
      <p:cxnSp>
        <p:nvCxnSpPr>
          <p:cNvPr id="12" name="Connecteur droit avec flèche 11">
            <a:extLst>
              <a:ext uri="{FF2B5EF4-FFF2-40B4-BE49-F238E27FC236}">
                <a16:creationId xmlns:a16="http://schemas.microsoft.com/office/drawing/2014/main" id="{B5A73AA0-7B85-4783-9911-488EC9F7C71F}"/>
              </a:ext>
            </a:extLst>
          </p:cNvPr>
          <p:cNvCxnSpPr>
            <a:endCxn id="11" idx="1"/>
          </p:cNvCxnSpPr>
          <p:nvPr/>
        </p:nvCxnSpPr>
        <p:spPr>
          <a:xfrm>
            <a:off x="3167297" y="4841200"/>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3" name="Connecteur droit avec flèche 12">
            <a:extLst>
              <a:ext uri="{FF2B5EF4-FFF2-40B4-BE49-F238E27FC236}">
                <a16:creationId xmlns:a16="http://schemas.microsoft.com/office/drawing/2014/main" id="{945ECC64-BE36-4A26-9512-1BA473F7188B}"/>
              </a:ext>
            </a:extLst>
          </p:cNvPr>
          <p:cNvCxnSpPr/>
          <p:nvPr/>
        </p:nvCxnSpPr>
        <p:spPr>
          <a:xfrm>
            <a:off x="7327817" y="4841200"/>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4" name="ZoneTexte 13">
            <a:extLst>
              <a:ext uri="{FF2B5EF4-FFF2-40B4-BE49-F238E27FC236}">
                <a16:creationId xmlns:a16="http://schemas.microsoft.com/office/drawing/2014/main" id="{1A1F6DEB-9D57-4139-AFF8-5B15F675C9F9}"/>
              </a:ext>
            </a:extLst>
          </p:cNvPr>
          <p:cNvSpPr txBox="1"/>
          <p:nvPr/>
        </p:nvSpPr>
        <p:spPr>
          <a:xfrm>
            <a:off x="1869822" y="4480453"/>
            <a:ext cx="1010213" cy="584775"/>
          </a:xfrm>
          <a:prstGeom prst="rect">
            <a:avLst/>
          </a:prstGeom>
          <a:noFill/>
        </p:spPr>
        <p:txBody>
          <a:bodyPr wrap="none" rtlCol="0">
            <a:spAutoFit/>
          </a:bodyPr>
          <a:lstStyle/>
          <a:p>
            <a:r>
              <a:rPr lang="en-US" sz="3200" dirty="0"/>
              <a:t>Data</a:t>
            </a:r>
          </a:p>
        </p:txBody>
      </p:sp>
      <p:sp>
        <p:nvSpPr>
          <p:cNvPr id="15" name="ZoneTexte 14">
            <a:extLst>
              <a:ext uri="{FF2B5EF4-FFF2-40B4-BE49-F238E27FC236}">
                <a16:creationId xmlns:a16="http://schemas.microsoft.com/office/drawing/2014/main" id="{9B4A28E2-B5D0-4F7E-8881-5637A2A5E41E}"/>
              </a:ext>
            </a:extLst>
          </p:cNvPr>
          <p:cNvSpPr txBox="1"/>
          <p:nvPr/>
        </p:nvSpPr>
        <p:spPr>
          <a:xfrm>
            <a:off x="8921789" y="4480452"/>
            <a:ext cx="1432828" cy="584775"/>
          </a:xfrm>
          <a:prstGeom prst="rect">
            <a:avLst/>
          </a:prstGeom>
          <a:noFill/>
        </p:spPr>
        <p:txBody>
          <a:bodyPr wrap="none" rtlCol="0">
            <a:spAutoFit/>
          </a:bodyPr>
          <a:lstStyle/>
          <a:p>
            <a:r>
              <a:rPr lang="en-US" sz="3200" dirty="0"/>
              <a:t>Answer</a:t>
            </a:r>
          </a:p>
        </p:txBody>
      </p:sp>
      <p:pic>
        <p:nvPicPr>
          <p:cNvPr id="16" name="Espace réservé du contenu 5">
            <a:extLst>
              <a:ext uri="{FF2B5EF4-FFF2-40B4-BE49-F238E27FC236}">
                <a16:creationId xmlns:a16="http://schemas.microsoft.com/office/drawing/2014/main" id="{54E82B8A-AE25-4B14-9B58-E2C6C35950FA}"/>
              </a:ext>
            </a:extLst>
          </p:cNvPr>
          <p:cNvPicPr>
            <a:picLocks noChangeAspect="1"/>
          </p:cNvPicPr>
          <p:nvPr/>
        </p:nvPicPr>
        <p:blipFill rotWithShape="1">
          <a:blip r:embed="rId3">
            <a:extLst>
              <a:ext uri="{28A0092B-C50C-407E-A947-70E740481C1C}">
                <a14:useLocalDpi xmlns:a14="http://schemas.microsoft.com/office/drawing/2010/main" val="0"/>
              </a:ext>
            </a:extLst>
          </a:blip>
          <a:srcRect l="12907" t="-1" r="16058" b="-2621"/>
          <a:stretch/>
        </p:blipFill>
        <p:spPr>
          <a:xfrm>
            <a:off x="5786661" y="5239489"/>
            <a:ext cx="523428" cy="426043"/>
          </a:xfrm>
          <a:prstGeom prst="rect">
            <a:avLst/>
          </a:prstGeom>
          <a:effectLst>
            <a:outerShdw algn="ctr" rotWithShape="0">
              <a:srgbClr val="000000"/>
            </a:outerShdw>
          </a:effectLst>
        </p:spPr>
      </p:pic>
      <p:sp>
        <p:nvSpPr>
          <p:cNvPr id="17" name="Rectangle 16">
            <a:extLst>
              <a:ext uri="{FF2B5EF4-FFF2-40B4-BE49-F238E27FC236}">
                <a16:creationId xmlns:a16="http://schemas.microsoft.com/office/drawing/2014/main" id="{E4618D72-7034-4E50-B868-E22533164D44}"/>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7E3DF1-09CD-D0A6-0E8C-EC8677673D36}"/>
              </a:ext>
            </a:extLst>
          </p:cNvPr>
          <p:cNvSpPr/>
          <p:nvPr/>
        </p:nvSpPr>
        <p:spPr>
          <a:xfrm>
            <a:off x="-1" y="0"/>
            <a:ext cx="12183437"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sz="3600" dirty="0"/>
              <a:t>1) </a:t>
            </a:r>
            <a:r>
              <a:rPr lang="fr-FR" sz="3600" dirty="0" err="1"/>
              <a:t>Paradigm</a:t>
            </a:r>
            <a:r>
              <a:rPr lang="fr-FR" sz="3600" dirty="0"/>
              <a:t> shift : </a:t>
            </a:r>
            <a:r>
              <a:rPr lang="fr-FR" sz="3600" dirty="0" err="1"/>
              <a:t>Skills</a:t>
            </a:r>
            <a:endParaRPr lang="fr-FR" sz="3600" dirty="0"/>
          </a:p>
        </p:txBody>
      </p:sp>
      <p:pic>
        <p:nvPicPr>
          <p:cNvPr id="3" name="Image 2">
            <a:extLst>
              <a:ext uri="{FF2B5EF4-FFF2-40B4-BE49-F238E27FC236}">
                <a16:creationId xmlns:a16="http://schemas.microsoft.com/office/drawing/2014/main" id="{92B1DF00-5F51-FBE2-F813-5697E9EB84E6}"/>
              </a:ext>
            </a:extLst>
          </p:cNvPr>
          <p:cNvPicPr>
            <a:picLocks noChangeAspect="1"/>
          </p:cNvPicPr>
          <p:nvPr/>
        </p:nvPicPr>
        <p:blipFill>
          <a:blip r:embed="rId4"/>
          <a:stretch>
            <a:fillRect/>
          </a:stretch>
        </p:blipFill>
        <p:spPr>
          <a:xfrm>
            <a:off x="1997889" y="126603"/>
            <a:ext cx="661194" cy="661194"/>
          </a:xfrm>
          <a:prstGeom prst="rect">
            <a:avLst/>
          </a:prstGeom>
        </p:spPr>
      </p:pic>
      <p:sp>
        <p:nvSpPr>
          <p:cNvPr id="5" name="Rectangle 4">
            <a:extLst>
              <a:ext uri="{FF2B5EF4-FFF2-40B4-BE49-F238E27FC236}">
                <a16:creationId xmlns:a16="http://schemas.microsoft.com/office/drawing/2014/main" id="{F136F418-81AC-CC2B-3946-707BCCEF2C99}"/>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Humaine – </a:t>
            </a:r>
            <a:r>
              <a:rPr lang="en-US" sz="2000" dirty="0" err="1">
                <a:solidFill>
                  <a:schemeClr val="bg1">
                    <a:lumMod val="50000"/>
                  </a:schemeClr>
                </a:solidFill>
              </a:rPr>
              <a:t>Devox</a:t>
            </a:r>
            <a:r>
              <a:rPr lang="en-US" sz="2000" dirty="0" err="1">
                <a:solidFill>
                  <a:schemeClr val="accent1"/>
                </a:solidFill>
              </a:rPr>
              <a:t>x</a:t>
            </a:r>
            <a:r>
              <a:rPr lang="en-US" sz="2000" dirty="0">
                <a:solidFill>
                  <a:schemeClr val="accent1"/>
                </a:solidFill>
              </a:rPr>
              <a:t> </a:t>
            </a:r>
            <a:r>
              <a:rPr lang="en-US" sz="2000" dirty="0">
                <a:solidFill>
                  <a:schemeClr val="bg1">
                    <a:lumMod val="50000"/>
                  </a:schemeClr>
                </a:solidFill>
              </a:rPr>
              <a:t>France 2023 – Guillaume Chervet</a:t>
            </a:r>
          </a:p>
        </p:txBody>
      </p:sp>
      <p:sp>
        <p:nvSpPr>
          <p:cNvPr id="18" name="Rectangle 17">
            <a:extLst>
              <a:ext uri="{FF2B5EF4-FFF2-40B4-BE49-F238E27FC236}">
                <a16:creationId xmlns:a16="http://schemas.microsoft.com/office/drawing/2014/main" id="{9DC2CCB0-3AD9-8D98-BC8E-B1089FE091F8}"/>
              </a:ext>
            </a:extLst>
          </p:cNvPr>
          <p:cNvSpPr/>
          <p:nvPr/>
        </p:nvSpPr>
        <p:spPr>
          <a:xfrm>
            <a:off x="-47625" y="6401944"/>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3814940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a:extLst>
              <a:ext uri="{FF2B5EF4-FFF2-40B4-BE49-F238E27FC236}">
                <a16:creationId xmlns:a16="http://schemas.microsoft.com/office/drawing/2014/main" id="{DA8CC370-0CAF-9618-358B-AA518206BA05}"/>
              </a:ext>
            </a:extLst>
          </p:cNvPr>
          <p:cNvPicPr>
            <a:picLocks noGrp="1" noChangeAspect="1"/>
          </p:cNvPicPr>
          <p:nvPr>
            <p:ph idx="1"/>
          </p:nvPr>
        </p:nvPicPr>
        <p:blipFill>
          <a:blip r:embed="rId3"/>
          <a:stretch>
            <a:fillRect/>
          </a:stretch>
        </p:blipFill>
        <p:spPr>
          <a:xfrm>
            <a:off x="2286000" y="1858169"/>
            <a:ext cx="7620000" cy="4286250"/>
          </a:xfrm>
        </p:spPr>
      </p:pic>
      <p:sp>
        <p:nvSpPr>
          <p:cNvPr id="7" name="ZoneTexte 6">
            <a:extLst>
              <a:ext uri="{FF2B5EF4-FFF2-40B4-BE49-F238E27FC236}">
                <a16:creationId xmlns:a16="http://schemas.microsoft.com/office/drawing/2014/main" id="{FB7C83BA-C8A7-4BD0-BD43-C55E87E97009}"/>
              </a:ext>
            </a:extLst>
          </p:cNvPr>
          <p:cNvSpPr txBox="1"/>
          <p:nvPr/>
        </p:nvSpPr>
        <p:spPr>
          <a:xfrm>
            <a:off x="9319052" y="-6227"/>
            <a:ext cx="2864384" cy="369332"/>
          </a:xfrm>
          <a:prstGeom prst="rect">
            <a:avLst/>
          </a:prstGeom>
          <a:solidFill>
            <a:schemeClr val="bg1"/>
          </a:solidFill>
          <a:ln>
            <a:solidFill>
              <a:schemeClr val="bg2">
                <a:lumMod val="25000"/>
              </a:schemeClr>
            </a:solidFill>
          </a:ln>
        </p:spPr>
        <p:txBody>
          <a:bodyPr wrap="square" rtlCol="0">
            <a:spAutoFit/>
          </a:bodyPr>
          <a:lstStyle/>
          <a:p>
            <a:pPr algn="ctr"/>
            <a:r>
              <a:rPr lang="en-US"/>
              <a:t>Deep Learning</a:t>
            </a:r>
          </a:p>
        </p:txBody>
      </p:sp>
      <p:sp>
        <p:nvSpPr>
          <p:cNvPr id="8" name="Rectangle 7">
            <a:extLst>
              <a:ext uri="{FF2B5EF4-FFF2-40B4-BE49-F238E27FC236}">
                <a16:creationId xmlns:a16="http://schemas.microsoft.com/office/drawing/2014/main" id="{539B835E-E7EA-40F7-9B7B-2F0BF3C0FFB7}"/>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5D1C19B-5A5E-4FBE-A829-81D17BE95027}"/>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
        <p:nvSpPr>
          <p:cNvPr id="3" name="Rectangle 2">
            <a:extLst>
              <a:ext uri="{FF2B5EF4-FFF2-40B4-BE49-F238E27FC236}">
                <a16:creationId xmlns:a16="http://schemas.microsoft.com/office/drawing/2014/main" id="{4A14016C-0C13-6CAF-2120-ABEC742731F5}"/>
              </a:ext>
            </a:extLst>
          </p:cNvPr>
          <p:cNvSpPr/>
          <p:nvPr/>
        </p:nvSpPr>
        <p:spPr>
          <a:xfrm>
            <a:off x="-1" y="0"/>
            <a:ext cx="12183437"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sz="3600" dirty="0"/>
              <a:t>2) </a:t>
            </a:r>
            <a:r>
              <a:rPr lang="fr-FR" sz="3600" dirty="0" err="1"/>
              <a:t>Paradigm</a:t>
            </a:r>
            <a:r>
              <a:rPr lang="fr-FR" sz="3600" dirty="0"/>
              <a:t> shift : Data</a:t>
            </a:r>
          </a:p>
        </p:txBody>
      </p:sp>
      <p:pic>
        <p:nvPicPr>
          <p:cNvPr id="4" name="Image 3">
            <a:extLst>
              <a:ext uri="{FF2B5EF4-FFF2-40B4-BE49-F238E27FC236}">
                <a16:creationId xmlns:a16="http://schemas.microsoft.com/office/drawing/2014/main" id="{0B06DD59-3F8E-FB19-1D29-27734390D354}"/>
              </a:ext>
            </a:extLst>
          </p:cNvPr>
          <p:cNvPicPr>
            <a:picLocks noChangeAspect="1"/>
          </p:cNvPicPr>
          <p:nvPr/>
        </p:nvPicPr>
        <p:blipFill>
          <a:blip r:embed="rId4"/>
          <a:stretch>
            <a:fillRect/>
          </a:stretch>
        </p:blipFill>
        <p:spPr>
          <a:xfrm>
            <a:off x="2917428" y="126603"/>
            <a:ext cx="661194" cy="661194"/>
          </a:xfrm>
          <a:prstGeom prst="rect">
            <a:avLst/>
          </a:prstGeom>
        </p:spPr>
      </p:pic>
    </p:spTree>
    <p:extLst>
      <p:ext uri="{BB962C8B-B14F-4D97-AF65-F5344CB8AC3E}">
        <p14:creationId xmlns:p14="http://schemas.microsoft.com/office/powerpoint/2010/main" val="4125284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ZoneTexte 35">
            <a:extLst>
              <a:ext uri="{FF2B5EF4-FFF2-40B4-BE49-F238E27FC236}">
                <a16:creationId xmlns:a16="http://schemas.microsoft.com/office/drawing/2014/main" id="{1A6C0B07-B23B-46EF-92C8-AE5F46E7A05A}"/>
              </a:ext>
            </a:extLst>
          </p:cNvPr>
          <p:cNvSpPr txBox="1"/>
          <p:nvPr/>
        </p:nvSpPr>
        <p:spPr>
          <a:xfrm>
            <a:off x="9319052" y="-6227"/>
            <a:ext cx="2864384" cy="369332"/>
          </a:xfrm>
          <a:prstGeom prst="rect">
            <a:avLst/>
          </a:prstGeom>
          <a:solidFill>
            <a:schemeClr val="bg1"/>
          </a:solidFill>
          <a:ln>
            <a:solidFill>
              <a:schemeClr val="bg2">
                <a:lumMod val="25000"/>
              </a:schemeClr>
            </a:solidFill>
          </a:ln>
        </p:spPr>
        <p:txBody>
          <a:bodyPr wrap="square" rtlCol="0">
            <a:spAutoFit/>
          </a:bodyPr>
          <a:lstStyle/>
          <a:p>
            <a:pPr algn="ctr"/>
            <a:r>
              <a:rPr lang="en-US"/>
              <a:t>Deep Learning</a:t>
            </a:r>
          </a:p>
        </p:txBody>
      </p:sp>
      <p:sp>
        <p:nvSpPr>
          <p:cNvPr id="18" name="Rectangle 17">
            <a:extLst>
              <a:ext uri="{FF2B5EF4-FFF2-40B4-BE49-F238E27FC236}">
                <a16:creationId xmlns:a16="http://schemas.microsoft.com/office/drawing/2014/main" id="{A07A1039-47E2-40C7-A460-7E322923EFD6}"/>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A8B2471-F2EA-4BBF-924C-57C5F889E850}"/>
              </a:ext>
            </a:extLst>
          </p:cNvPr>
          <p:cNvSpPr/>
          <p:nvPr/>
        </p:nvSpPr>
        <p:spPr>
          <a:xfrm>
            <a:off x="2904340" y="10108"/>
            <a:ext cx="880110" cy="854954"/>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fr-FR" sz="2800"/>
          </a:p>
        </p:txBody>
      </p:sp>
      <p:sp>
        <p:nvSpPr>
          <p:cNvPr id="21" name="ZoneTexte 20">
            <a:extLst>
              <a:ext uri="{FF2B5EF4-FFF2-40B4-BE49-F238E27FC236}">
                <a16:creationId xmlns:a16="http://schemas.microsoft.com/office/drawing/2014/main" id="{F7387B30-B2E1-46D4-A8BD-3F4A619637F9}"/>
              </a:ext>
            </a:extLst>
          </p:cNvPr>
          <p:cNvSpPr txBox="1"/>
          <p:nvPr/>
        </p:nvSpPr>
        <p:spPr>
          <a:xfrm>
            <a:off x="2852074" y="-6227"/>
            <a:ext cx="984640" cy="338554"/>
          </a:xfrm>
          <a:prstGeom prst="rect">
            <a:avLst/>
          </a:prstGeom>
          <a:noFill/>
        </p:spPr>
        <p:txBody>
          <a:bodyPr wrap="square">
            <a:spAutoFit/>
          </a:bodyPr>
          <a:lstStyle/>
          <a:p>
            <a:pPr algn="ctr"/>
            <a:r>
              <a:rPr lang="en-US" sz="1600" dirty="0" err="1">
                <a:solidFill>
                  <a:schemeClr val="bg2">
                    <a:lumMod val="25000"/>
                  </a:schemeClr>
                </a:solidFill>
              </a:rPr>
              <a:t>Ecotag</a:t>
            </a:r>
            <a:endParaRPr lang="en-US" sz="1600" dirty="0">
              <a:solidFill>
                <a:schemeClr val="bg2">
                  <a:lumMod val="25000"/>
                </a:schemeClr>
              </a:solidFill>
            </a:endParaRPr>
          </a:p>
        </p:txBody>
      </p:sp>
      <p:sp>
        <p:nvSpPr>
          <p:cNvPr id="24" name="Rectangle 23">
            <a:extLst>
              <a:ext uri="{FF2B5EF4-FFF2-40B4-BE49-F238E27FC236}">
                <a16:creationId xmlns:a16="http://schemas.microsoft.com/office/drawing/2014/main" id="{E5232F69-9ED0-44F3-B530-5896104BDD8D}"/>
              </a:ext>
            </a:extLst>
          </p:cNvPr>
          <p:cNvSpPr/>
          <p:nvPr/>
        </p:nvSpPr>
        <p:spPr>
          <a:xfrm>
            <a:off x="-1" y="0"/>
            <a:ext cx="12183437"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sz="3600" dirty="0"/>
              <a:t>3) </a:t>
            </a:r>
            <a:r>
              <a:rPr lang="fr-FR" sz="3600" dirty="0" err="1"/>
              <a:t>Paradigm</a:t>
            </a:r>
            <a:r>
              <a:rPr lang="fr-FR" sz="3600" dirty="0"/>
              <a:t> shift : </a:t>
            </a:r>
            <a:r>
              <a:rPr lang="fr-FR" sz="3600" dirty="0" err="1"/>
              <a:t>It’s</a:t>
            </a:r>
            <a:r>
              <a:rPr lang="fr-FR" sz="3600" dirty="0"/>
              <a:t> alive</a:t>
            </a:r>
          </a:p>
        </p:txBody>
      </p:sp>
      <p:pic>
        <p:nvPicPr>
          <p:cNvPr id="1026" name="Picture 2" descr="Afficher l’image source">
            <a:extLst>
              <a:ext uri="{FF2B5EF4-FFF2-40B4-BE49-F238E27FC236}">
                <a16:creationId xmlns:a16="http://schemas.microsoft.com/office/drawing/2014/main" id="{9F68DB37-9B0F-4760-85B6-C7900FC1750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3681" b="24306"/>
          <a:stretch/>
        </p:blipFill>
        <p:spPr bwMode="auto">
          <a:xfrm>
            <a:off x="398003" y="1828800"/>
            <a:ext cx="11395994" cy="3590925"/>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 7">
            <a:extLst>
              <a:ext uri="{FF2B5EF4-FFF2-40B4-BE49-F238E27FC236}">
                <a16:creationId xmlns:a16="http://schemas.microsoft.com/office/drawing/2014/main" id="{D780D6ED-EEC8-4BD3-80D7-404731776FE9}"/>
              </a:ext>
            </a:extLst>
          </p:cNvPr>
          <p:cNvPicPr>
            <a:picLocks noChangeAspect="1"/>
          </p:cNvPicPr>
          <p:nvPr/>
        </p:nvPicPr>
        <p:blipFill>
          <a:blip r:embed="rId4"/>
          <a:stretch>
            <a:fillRect/>
          </a:stretch>
        </p:blipFill>
        <p:spPr>
          <a:xfrm>
            <a:off x="2573743" y="126603"/>
            <a:ext cx="661194" cy="661194"/>
          </a:xfrm>
          <a:prstGeom prst="rect">
            <a:avLst/>
          </a:prstGeom>
        </p:spPr>
      </p:pic>
      <p:sp>
        <p:nvSpPr>
          <p:cNvPr id="2" name="Rectangle 1">
            <a:extLst>
              <a:ext uri="{FF2B5EF4-FFF2-40B4-BE49-F238E27FC236}">
                <a16:creationId xmlns:a16="http://schemas.microsoft.com/office/drawing/2014/main" id="{20C2F63C-9A35-031F-E740-6320162DA7AF}"/>
              </a:ext>
            </a:extLst>
          </p:cNvPr>
          <p:cNvSpPr/>
          <p:nvPr/>
        </p:nvSpPr>
        <p:spPr>
          <a:xfrm>
            <a:off x="-47625" y="6401944"/>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4043866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3B0A310-E3D0-4F77-84B2-B1C7A98C9D1D}"/>
              </a:ext>
            </a:extLst>
          </p:cNvPr>
          <p:cNvSpPr/>
          <p:nvPr/>
        </p:nvSpPr>
        <p:spPr>
          <a:xfrm>
            <a:off x="962676" y="1060174"/>
            <a:ext cx="1944015" cy="139377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Datasets</a:t>
            </a:r>
          </a:p>
        </p:txBody>
      </p:sp>
      <p:sp>
        <p:nvSpPr>
          <p:cNvPr id="89" name="ZoneTexte 88">
            <a:extLst>
              <a:ext uri="{FF2B5EF4-FFF2-40B4-BE49-F238E27FC236}">
                <a16:creationId xmlns:a16="http://schemas.microsoft.com/office/drawing/2014/main" id="{4C47C9E3-9DE3-4F06-9ECD-60746D99B3CC}"/>
              </a:ext>
            </a:extLst>
          </p:cNvPr>
          <p:cNvSpPr txBox="1"/>
          <p:nvPr/>
        </p:nvSpPr>
        <p:spPr>
          <a:xfrm>
            <a:off x="-19412" y="1038854"/>
            <a:ext cx="984641" cy="369332"/>
          </a:xfrm>
          <a:prstGeom prst="rect">
            <a:avLst/>
          </a:prstGeom>
          <a:noFill/>
        </p:spPr>
        <p:txBody>
          <a:bodyPr wrap="square" rtlCol="0">
            <a:spAutoFit/>
          </a:bodyPr>
          <a:lstStyle/>
          <a:p>
            <a:pPr algn="ctr"/>
            <a:r>
              <a:rPr lang="en-US" b="1">
                <a:solidFill>
                  <a:schemeClr val="bg1">
                    <a:lumMod val="50000"/>
                  </a:schemeClr>
                </a:solidFill>
              </a:rPr>
              <a:t>collect</a:t>
            </a:r>
          </a:p>
        </p:txBody>
      </p:sp>
      <p:cxnSp>
        <p:nvCxnSpPr>
          <p:cNvPr id="61" name="Connecteur droit avec flèche 26">
            <a:extLst>
              <a:ext uri="{FF2B5EF4-FFF2-40B4-BE49-F238E27FC236}">
                <a16:creationId xmlns:a16="http://schemas.microsoft.com/office/drawing/2014/main" id="{4E7094C3-5BB1-40CF-A0B1-69EF4FF69363}"/>
              </a:ext>
            </a:extLst>
          </p:cNvPr>
          <p:cNvCxnSpPr>
            <a:cxnSpLocks/>
            <a:endCxn id="7" idx="1"/>
          </p:cNvCxnSpPr>
          <p:nvPr/>
        </p:nvCxnSpPr>
        <p:spPr>
          <a:xfrm>
            <a:off x="-3576" y="1756198"/>
            <a:ext cx="966252" cy="865"/>
          </a:xfrm>
          <a:prstGeom prst="straightConnector1">
            <a:avLst/>
          </a:prstGeom>
          <a:ln w="101600">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D0951927-1A70-43DB-A567-D83F8C381695}"/>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323941-AF62-4F29-BACD-2139DA96BBB4}"/>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329426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3B0A310-E3D0-4F77-84B2-B1C7A98C9D1D}"/>
              </a:ext>
            </a:extLst>
          </p:cNvPr>
          <p:cNvSpPr/>
          <p:nvPr/>
        </p:nvSpPr>
        <p:spPr>
          <a:xfrm>
            <a:off x="962676" y="1060174"/>
            <a:ext cx="1944015" cy="139377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Datasets</a:t>
            </a:r>
          </a:p>
        </p:txBody>
      </p:sp>
      <p:sp>
        <p:nvSpPr>
          <p:cNvPr id="33" name="Rectangle 32">
            <a:extLst>
              <a:ext uri="{FF2B5EF4-FFF2-40B4-BE49-F238E27FC236}">
                <a16:creationId xmlns:a16="http://schemas.microsoft.com/office/drawing/2014/main" id="{B201E215-64F1-44CB-B0EC-6420A112FA64}"/>
              </a:ext>
            </a:extLst>
          </p:cNvPr>
          <p:cNvSpPr/>
          <p:nvPr/>
        </p:nvSpPr>
        <p:spPr>
          <a:xfrm>
            <a:off x="3844996" y="1060175"/>
            <a:ext cx="2031403" cy="1393776"/>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Train AI</a:t>
            </a:r>
          </a:p>
        </p:txBody>
      </p:sp>
      <p:sp>
        <p:nvSpPr>
          <p:cNvPr id="89" name="ZoneTexte 88">
            <a:extLst>
              <a:ext uri="{FF2B5EF4-FFF2-40B4-BE49-F238E27FC236}">
                <a16:creationId xmlns:a16="http://schemas.microsoft.com/office/drawing/2014/main" id="{4C47C9E3-9DE3-4F06-9ECD-60746D99B3CC}"/>
              </a:ext>
            </a:extLst>
          </p:cNvPr>
          <p:cNvSpPr txBox="1"/>
          <p:nvPr/>
        </p:nvSpPr>
        <p:spPr>
          <a:xfrm>
            <a:off x="-19412" y="1038854"/>
            <a:ext cx="984641" cy="369332"/>
          </a:xfrm>
          <a:prstGeom prst="rect">
            <a:avLst/>
          </a:prstGeom>
          <a:noFill/>
        </p:spPr>
        <p:txBody>
          <a:bodyPr wrap="square" rtlCol="0">
            <a:spAutoFit/>
          </a:bodyPr>
          <a:lstStyle/>
          <a:p>
            <a:pPr algn="ctr"/>
            <a:r>
              <a:rPr lang="en-US" b="1">
                <a:solidFill>
                  <a:schemeClr val="bg1">
                    <a:lumMod val="50000"/>
                  </a:schemeClr>
                </a:solidFill>
              </a:rPr>
              <a:t>collect</a:t>
            </a:r>
          </a:p>
        </p:txBody>
      </p:sp>
      <p:cxnSp>
        <p:nvCxnSpPr>
          <p:cNvPr id="39" name="Connecteur droit avec flèche 26">
            <a:extLst>
              <a:ext uri="{FF2B5EF4-FFF2-40B4-BE49-F238E27FC236}">
                <a16:creationId xmlns:a16="http://schemas.microsoft.com/office/drawing/2014/main" id="{A4FD1174-C9AE-4A2D-9465-AA59E03D8483}"/>
              </a:ext>
            </a:extLst>
          </p:cNvPr>
          <p:cNvCxnSpPr>
            <a:cxnSpLocks/>
          </p:cNvCxnSpPr>
          <p:nvPr/>
        </p:nvCxnSpPr>
        <p:spPr>
          <a:xfrm>
            <a:off x="2904340" y="1757062"/>
            <a:ext cx="940656" cy="0"/>
          </a:xfrm>
          <a:prstGeom prst="straightConnector1">
            <a:avLst/>
          </a:prstGeom>
          <a:ln w="101600">
            <a:solidFill>
              <a:schemeClr val="accent6">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61" name="Connecteur droit avec flèche 26">
            <a:extLst>
              <a:ext uri="{FF2B5EF4-FFF2-40B4-BE49-F238E27FC236}">
                <a16:creationId xmlns:a16="http://schemas.microsoft.com/office/drawing/2014/main" id="{4E7094C3-5BB1-40CF-A0B1-69EF4FF69363}"/>
              </a:ext>
            </a:extLst>
          </p:cNvPr>
          <p:cNvCxnSpPr>
            <a:cxnSpLocks/>
            <a:endCxn id="7" idx="1"/>
          </p:cNvCxnSpPr>
          <p:nvPr/>
        </p:nvCxnSpPr>
        <p:spPr>
          <a:xfrm>
            <a:off x="-3576" y="1756198"/>
            <a:ext cx="966252" cy="865"/>
          </a:xfrm>
          <a:prstGeom prst="straightConnector1">
            <a:avLst/>
          </a:prstGeom>
          <a:ln w="101600">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64" name="ZoneTexte 63">
            <a:extLst>
              <a:ext uri="{FF2B5EF4-FFF2-40B4-BE49-F238E27FC236}">
                <a16:creationId xmlns:a16="http://schemas.microsoft.com/office/drawing/2014/main" id="{F5CC7126-BB53-4B82-99D1-BFF552B50473}"/>
              </a:ext>
            </a:extLst>
          </p:cNvPr>
          <p:cNvSpPr txBox="1"/>
          <p:nvPr/>
        </p:nvSpPr>
        <p:spPr>
          <a:xfrm>
            <a:off x="2835530" y="1057729"/>
            <a:ext cx="984641" cy="369332"/>
          </a:xfrm>
          <a:prstGeom prst="rect">
            <a:avLst/>
          </a:prstGeom>
          <a:noFill/>
        </p:spPr>
        <p:txBody>
          <a:bodyPr wrap="square" rtlCol="0">
            <a:spAutoFit/>
          </a:bodyPr>
          <a:lstStyle/>
          <a:p>
            <a:pPr algn="ctr"/>
            <a:r>
              <a:rPr lang="en-US" b="1">
                <a:solidFill>
                  <a:schemeClr val="bg1">
                    <a:lumMod val="50000"/>
                  </a:schemeClr>
                </a:solidFill>
              </a:rPr>
              <a:t>use</a:t>
            </a:r>
          </a:p>
        </p:txBody>
      </p:sp>
      <p:sp>
        <p:nvSpPr>
          <p:cNvPr id="9" name="Rectangle 8">
            <a:extLst>
              <a:ext uri="{FF2B5EF4-FFF2-40B4-BE49-F238E27FC236}">
                <a16:creationId xmlns:a16="http://schemas.microsoft.com/office/drawing/2014/main" id="{EE162BE1-7841-406C-BB85-F3DB8161398A}"/>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99DE0D-C80A-4F54-B6B5-7F0230024F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2807644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3B0A310-E3D0-4F77-84B2-B1C7A98C9D1D}"/>
              </a:ext>
            </a:extLst>
          </p:cNvPr>
          <p:cNvSpPr/>
          <p:nvPr/>
        </p:nvSpPr>
        <p:spPr>
          <a:xfrm>
            <a:off x="962676" y="1060174"/>
            <a:ext cx="1944015" cy="139377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Datasets</a:t>
            </a:r>
          </a:p>
        </p:txBody>
      </p:sp>
      <p:sp>
        <p:nvSpPr>
          <p:cNvPr id="33" name="Rectangle 32">
            <a:extLst>
              <a:ext uri="{FF2B5EF4-FFF2-40B4-BE49-F238E27FC236}">
                <a16:creationId xmlns:a16="http://schemas.microsoft.com/office/drawing/2014/main" id="{B201E215-64F1-44CB-B0EC-6420A112FA64}"/>
              </a:ext>
            </a:extLst>
          </p:cNvPr>
          <p:cNvSpPr/>
          <p:nvPr/>
        </p:nvSpPr>
        <p:spPr>
          <a:xfrm>
            <a:off x="3844996" y="1060175"/>
            <a:ext cx="2031403" cy="1393776"/>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Train AI</a:t>
            </a:r>
          </a:p>
        </p:txBody>
      </p:sp>
      <p:sp>
        <p:nvSpPr>
          <p:cNvPr id="89" name="ZoneTexte 88">
            <a:extLst>
              <a:ext uri="{FF2B5EF4-FFF2-40B4-BE49-F238E27FC236}">
                <a16:creationId xmlns:a16="http://schemas.microsoft.com/office/drawing/2014/main" id="{4C47C9E3-9DE3-4F06-9ECD-60746D99B3CC}"/>
              </a:ext>
            </a:extLst>
          </p:cNvPr>
          <p:cNvSpPr txBox="1"/>
          <p:nvPr/>
        </p:nvSpPr>
        <p:spPr>
          <a:xfrm>
            <a:off x="-19412" y="1038854"/>
            <a:ext cx="984641" cy="369332"/>
          </a:xfrm>
          <a:prstGeom prst="rect">
            <a:avLst/>
          </a:prstGeom>
          <a:noFill/>
        </p:spPr>
        <p:txBody>
          <a:bodyPr wrap="square" rtlCol="0">
            <a:spAutoFit/>
          </a:bodyPr>
          <a:lstStyle/>
          <a:p>
            <a:pPr algn="ctr"/>
            <a:r>
              <a:rPr lang="en-US" b="1">
                <a:solidFill>
                  <a:schemeClr val="bg1">
                    <a:lumMod val="50000"/>
                  </a:schemeClr>
                </a:solidFill>
              </a:rPr>
              <a:t>collect</a:t>
            </a:r>
          </a:p>
        </p:txBody>
      </p:sp>
      <p:cxnSp>
        <p:nvCxnSpPr>
          <p:cNvPr id="39" name="Connecteur droit avec flèche 26">
            <a:extLst>
              <a:ext uri="{FF2B5EF4-FFF2-40B4-BE49-F238E27FC236}">
                <a16:creationId xmlns:a16="http://schemas.microsoft.com/office/drawing/2014/main" id="{A4FD1174-C9AE-4A2D-9465-AA59E03D8483}"/>
              </a:ext>
            </a:extLst>
          </p:cNvPr>
          <p:cNvCxnSpPr>
            <a:cxnSpLocks/>
          </p:cNvCxnSpPr>
          <p:nvPr/>
        </p:nvCxnSpPr>
        <p:spPr>
          <a:xfrm>
            <a:off x="2904340" y="1757062"/>
            <a:ext cx="940656" cy="0"/>
          </a:xfrm>
          <a:prstGeom prst="straightConnector1">
            <a:avLst/>
          </a:prstGeom>
          <a:ln w="101600">
            <a:solidFill>
              <a:schemeClr val="accent6">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61" name="Connecteur droit avec flèche 26">
            <a:extLst>
              <a:ext uri="{FF2B5EF4-FFF2-40B4-BE49-F238E27FC236}">
                <a16:creationId xmlns:a16="http://schemas.microsoft.com/office/drawing/2014/main" id="{4E7094C3-5BB1-40CF-A0B1-69EF4FF69363}"/>
              </a:ext>
            </a:extLst>
          </p:cNvPr>
          <p:cNvCxnSpPr>
            <a:cxnSpLocks/>
            <a:endCxn id="7" idx="1"/>
          </p:cNvCxnSpPr>
          <p:nvPr/>
        </p:nvCxnSpPr>
        <p:spPr>
          <a:xfrm>
            <a:off x="-3576" y="1756198"/>
            <a:ext cx="966252" cy="865"/>
          </a:xfrm>
          <a:prstGeom prst="straightConnector1">
            <a:avLst/>
          </a:prstGeom>
          <a:ln w="101600">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64" name="ZoneTexte 63">
            <a:extLst>
              <a:ext uri="{FF2B5EF4-FFF2-40B4-BE49-F238E27FC236}">
                <a16:creationId xmlns:a16="http://schemas.microsoft.com/office/drawing/2014/main" id="{F5CC7126-BB53-4B82-99D1-BFF552B50473}"/>
              </a:ext>
            </a:extLst>
          </p:cNvPr>
          <p:cNvSpPr txBox="1"/>
          <p:nvPr/>
        </p:nvSpPr>
        <p:spPr>
          <a:xfrm>
            <a:off x="2835530" y="1057729"/>
            <a:ext cx="984641" cy="369332"/>
          </a:xfrm>
          <a:prstGeom prst="rect">
            <a:avLst/>
          </a:prstGeom>
          <a:noFill/>
        </p:spPr>
        <p:txBody>
          <a:bodyPr wrap="square" rtlCol="0">
            <a:spAutoFit/>
          </a:bodyPr>
          <a:lstStyle/>
          <a:p>
            <a:pPr algn="ctr"/>
            <a:r>
              <a:rPr lang="en-US" b="1">
                <a:solidFill>
                  <a:schemeClr val="bg1">
                    <a:lumMod val="50000"/>
                  </a:schemeClr>
                </a:solidFill>
              </a:rPr>
              <a:t>use</a:t>
            </a:r>
          </a:p>
        </p:txBody>
      </p:sp>
      <p:sp>
        <p:nvSpPr>
          <p:cNvPr id="9" name="Rectangle 8">
            <a:extLst>
              <a:ext uri="{FF2B5EF4-FFF2-40B4-BE49-F238E27FC236}">
                <a16:creationId xmlns:a16="http://schemas.microsoft.com/office/drawing/2014/main" id="{EE162BE1-7841-406C-BB85-F3DB8161398A}"/>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99DE0D-C80A-4F54-B6B5-7F0230024F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
        <p:nvSpPr>
          <p:cNvPr id="11" name="Rectangle 10">
            <a:extLst>
              <a:ext uri="{FF2B5EF4-FFF2-40B4-BE49-F238E27FC236}">
                <a16:creationId xmlns:a16="http://schemas.microsoft.com/office/drawing/2014/main" id="{89849E36-85CB-6500-1B91-6429F43DB42C}"/>
              </a:ext>
            </a:extLst>
          </p:cNvPr>
          <p:cNvSpPr/>
          <p:nvPr/>
        </p:nvSpPr>
        <p:spPr>
          <a:xfrm>
            <a:off x="2639587" y="41676"/>
            <a:ext cx="1563158" cy="598940"/>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fr-FR" sz="2800" dirty="0"/>
              <a:t>Labelling</a:t>
            </a:r>
          </a:p>
        </p:txBody>
      </p:sp>
      <p:cxnSp>
        <p:nvCxnSpPr>
          <p:cNvPr id="12" name="Connecteur droit avec flèche 26">
            <a:extLst>
              <a:ext uri="{FF2B5EF4-FFF2-40B4-BE49-F238E27FC236}">
                <a16:creationId xmlns:a16="http://schemas.microsoft.com/office/drawing/2014/main" id="{7E2C6FBA-B670-D6DA-4E55-D94B72179D3B}"/>
              </a:ext>
            </a:extLst>
          </p:cNvPr>
          <p:cNvCxnSpPr>
            <a:cxnSpLocks/>
            <a:stCxn id="33" idx="0"/>
            <a:endCxn id="11" idx="3"/>
          </p:cNvCxnSpPr>
          <p:nvPr/>
        </p:nvCxnSpPr>
        <p:spPr>
          <a:xfrm flipH="1" flipV="1">
            <a:off x="4202745" y="341146"/>
            <a:ext cx="657953" cy="719029"/>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13" name="Connecteur droit avec flèche 26">
            <a:extLst>
              <a:ext uri="{FF2B5EF4-FFF2-40B4-BE49-F238E27FC236}">
                <a16:creationId xmlns:a16="http://schemas.microsoft.com/office/drawing/2014/main" id="{EC41480A-3D11-EF58-B5AD-C72418F6E2DF}"/>
              </a:ext>
            </a:extLst>
          </p:cNvPr>
          <p:cNvCxnSpPr>
            <a:cxnSpLocks/>
            <a:stCxn id="11" idx="1"/>
            <a:endCxn id="7" idx="0"/>
          </p:cNvCxnSpPr>
          <p:nvPr/>
        </p:nvCxnSpPr>
        <p:spPr>
          <a:xfrm flipH="1">
            <a:off x="1934684" y="341146"/>
            <a:ext cx="704903" cy="719028"/>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14136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9623228-F688-4F9C-AD30-CEAF7639D72A}"/>
              </a:ext>
            </a:extLst>
          </p:cNvPr>
          <p:cNvSpPr/>
          <p:nvPr/>
        </p:nvSpPr>
        <p:spPr>
          <a:xfrm>
            <a:off x="6928445" y="1060174"/>
            <a:ext cx="1938260" cy="1414644"/>
          </a:xfrm>
          <a:prstGeom prst="rect">
            <a:avLst/>
          </a:prstGeom>
          <a:solidFill>
            <a:schemeClr val="accent3">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Production AI API</a:t>
            </a:r>
          </a:p>
        </p:txBody>
      </p:sp>
      <p:sp>
        <p:nvSpPr>
          <p:cNvPr id="7" name="Rectangle 6">
            <a:extLst>
              <a:ext uri="{FF2B5EF4-FFF2-40B4-BE49-F238E27FC236}">
                <a16:creationId xmlns:a16="http://schemas.microsoft.com/office/drawing/2014/main" id="{93B0A310-E3D0-4F77-84B2-B1C7A98C9D1D}"/>
              </a:ext>
            </a:extLst>
          </p:cNvPr>
          <p:cNvSpPr/>
          <p:nvPr/>
        </p:nvSpPr>
        <p:spPr>
          <a:xfrm>
            <a:off x="962676" y="1060174"/>
            <a:ext cx="1944015" cy="139377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Datasets</a:t>
            </a:r>
          </a:p>
        </p:txBody>
      </p:sp>
      <p:sp>
        <p:nvSpPr>
          <p:cNvPr id="33" name="Rectangle 32">
            <a:extLst>
              <a:ext uri="{FF2B5EF4-FFF2-40B4-BE49-F238E27FC236}">
                <a16:creationId xmlns:a16="http://schemas.microsoft.com/office/drawing/2014/main" id="{B201E215-64F1-44CB-B0EC-6420A112FA64}"/>
              </a:ext>
            </a:extLst>
          </p:cNvPr>
          <p:cNvSpPr/>
          <p:nvPr/>
        </p:nvSpPr>
        <p:spPr>
          <a:xfrm>
            <a:off x="3844996" y="1060175"/>
            <a:ext cx="2031403" cy="1393776"/>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Train AI</a:t>
            </a:r>
          </a:p>
        </p:txBody>
      </p:sp>
      <p:sp>
        <p:nvSpPr>
          <p:cNvPr id="89" name="ZoneTexte 88">
            <a:extLst>
              <a:ext uri="{FF2B5EF4-FFF2-40B4-BE49-F238E27FC236}">
                <a16:creationId xmlns:a16="http://schemas.microsoft.com/office/drawing/2014/main" id="{4C47C9E3-9DE3-4F06-9ECD-60746D99B3CC}"/>
              </a:ext>
            </a:extLst>
          </p:cNvPr>
          <p:cNvSpPr txBox="1"/>
          <p:nvPr/>
        </p:nvSpPr>
        <p:spPr>
          <a:xfrm>
            <a:off x="-19412" y="1038854"/>
            <a:ext cx="984641" cy="369332"/>
          </a:xfrm>
          <a:prstGeom prst="rect">
            <a:avLst/>
          </a:prstGeom>
          <a:noFill/>
        </p:spPr>
        <p:txBody>
          <a:bodyPr wrap="square" rtlCol="0">
            <a:spAutoFit/>
          </a:bodyPr>
          <a:lstStyle/>
          <a:p>
            <a:pPr algn="ctr"/>
            <a:r>
              <a:rPr lang="en-US" b="1">
                <a:solidFill>
                  <a:schemeClr val="bg1">
                    <a:lumMod val="50000"/>
                  </a:schemeClr>
                </a:solidFill>
              </a:rPr>
              <a:t>collect</a:t>
            </a:r>
          </a:p>
        </p:txBody>
      </p:sp>
      <p:cxnSp>
        <p:nvCxnSpPr>
          <p:cNvPr id="39" name="Connecteur droit avec flèche 26">
            <a:extLst>
              <a:ext uri="{FF2B5EF4-FFF2-40B4-BE49-F238E27FC236}">
                <a16:creationId xmlns:a16="http://schemas.microsoft.com/office/drawing/2014/main" id="{A4FD1174-C9AE-4A2D-9465-AA59E03D8483}"/>
              </a:ext>
            </a:extLst>
          </p:cNvPr>
          <p:cNvCxnSpPr>
            <a:cxnSpLocks/>
          </p:cNvCxnSpPr>
          <p:nvPr/>
        </p:nvCxnSpPr>
        <p:spPr>
          <a:xfrm>
            <a:off x="2904340" y="1757062"/>
            <a:ext cx="940656" cy="0"/>
          </a:xfrm>
          <a:prstGeom prst="straightConnector1">
            <a:avLst/>
          </a:prstGeom>
          <a:ln w="101600">
            <a:solidFill>
              <a:schemeClr val="accent6">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42" name="Connecteur droit avec flèche 26">
            <a:extLst>
              <a:ext uri="{FF2B5EF4-FFF2-40B4-BE49-F238E27FC236}">
                <a16:creationId xmlns:a16="http://schemas.microsoft.com/office/drawing/2014/main" id="{67E8E4F1-E42F-49AC-A62F-BED6613572E5}"/>
              </a:ext>
            </a:extLst>
          </p:cNvPr>
          <p:cNvCxnSpPr>
            <a:cxnSpLocks/>
          </p:cNvCxnSpPr>
          <p:nvPr/>
        </p:nvCxnSpPr>
        <p:spPr>
          <a:xfrm>
            <a:off x="5876399" y="1756198"/>
            <a:ext cx="1052046" cy="10434"/>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61" name="Connecteur droit avec flèche 26">
            <a:extLst>
              <a:ext uri="{FF2B5EF4-FFF2-40B4-BE49-F238E27FC236}">
                <a16:creationId xmlns:a16="http://schemas.microsoft.com/office/drawing/2014/main" id="{4E7094C3-5BB1-40CF-A0B1-69EF4FF69363}"/>
              </a:ext>
            </a:extLst>
          </p:cNvPr>
          <p:cNvCxnSpPr>
            <a:cxnSpLocks/>
            <a:endCxn id="7" idx="1"/>
          </p:cNvCxnSpPr>
          <p:nvPr/>
        </p:nvCxnSpPr>
        <p:spPr>
          <a:xfrm>
            <a:off x="-3576" y="1756198"/>
            <a:ext cx="966252" cy="865"/>
          </a:xfrm>
          <a:prstGeom prst="straightConnector1">
            <a:avLst/>
          </a:prstGeom>
          <a:ln w="101600">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64" name="ZoneTexte 63">
            <a:extLst>
              <a:ext uri="{FF2B5EF4-FFF2-40B4-BE49-F238E27FC236}">
                <a16:creationId xmlns:a16="http://schemas.microsoft.com/office/drawing/2014/main" id="{F5CC7126-BB53-4B82-99D1-BFF552B50473}"/>
              </a:ext>
            </a:extLst>
          </p:cNvPr>
          <p:cNvSpPr txBox="1"/>
          <p:nvPr/>
        </p:nvSpPr>
        <p:spPr>
          <a:xfrm>
            <a:off x="2835530" y="1057729"/>
            <a:ext cx="984641" cy="369332"/>
          </a:xfrm>
          <a:prstGeom prst="rect">
            <a:avLst/>
          </a:prstGeom>
          <a:noFill/>
        </p:spPr>
        <p:txBody>
          <a:bodyPr wrap="square" rtlCol="0">
            <a:spAutoFit/>
          </a:bodyPr>
          <a:lstStyle/>
          <a:p>
            <a:pPr algn="ctr"/>
            <a:r>
              <a:rPr lang="en-US" b="1">
                <a:solidFill>
                  <a:schemeClr val="bg1">
                    <a:lumMod val="50000"/>
                  </a:schemeClr>
                </a:solidFill>
              </a:rPr>
              <a:t>use</a:t>
            </a:r>
          </a:p>
        </p:txBody>
      </p:sp>
      <p:sp>
        <p:nvSpPr>
          <p:cNvPr id="66" name="ZoneTexte 65">
            <a:extLst>
              <a:ext uri="{FF2B5EF4-FFF2-40B4-BE49-F238E27FC236}">
                <a16:creationId xmlns:a16="http://schemas.microsoft.com/office/drawing/2014/main" id="{67CED191-FDE6-4812-89C4-D964B7527E87}"/>
              </a:ext>
            </a:extLst>
          </p:cNvPr>
          <p:cNvSpPr txBox="1"/>
          <p:nvPr/>
        </p:nvSpPr>
        <p:spPr>
          <a:xfrm>
            <a:off x="5873553" y="1070608"/>
            <a:ext cx="984641" cy="369332"/>
          </a:xfrm>
          <a:prstGeom prst="rect">
            <a:avLst/>
          </a:prstGeom>
          <a:noFill/>
        </p:spPr>
        <p:txBody>
          <a:bodyPr wrap="square" rtlCol="0">
            <a:spAutoFit/>
          </a:bodyPr>
          <a:lstStyle/>
          <a:p>
            <a:pPr algn="ctr"/>
            <a:r>
              <a:rPr lang="en-US" b="1">
                <a:solidFill>
                  <a:schemeClr val="bg1">
                    <a:lumMod val="50000"/>
                  </a:schemeClr>
                </a:solidFill>
              </a:rPr>
              <a:t>deploy</a:t>
            </a:r>
          </a:p>
        </p:txBody>
      </p:sp>
      <p:sp>
        <p:nvSpPr>
          <p:cNvPr id="12" name="Rectangle 11">
            <a:extLst>
              <a:ext uri="{FF2B5EF4-FFF2-40B4-BE49-F238E27FC236}">
                <a16:creationId xmlns:a16="http://schemas.microsoft.com/office/drawing/2014/main" id="{098415DD-11C3-424C-AC91-B9F68A2577EA}"/>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B33B7D5-5EDD-4CAE-B704-E3B1DCC5C9E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
        <p:nvSpPr>
          <p:cNvPr id="2" name="Rectangle 1">
            <a:extLst>
              <a:ext uri="{FF2B5EF4-FFF2-40B4-BE49-F238E27FC236}">
                <a16:creationId xmlns:a16="http://schemas.microsoft.com/office/drawing/2014/main" id="{1D190614-5B43-943C-549E-B7A30459A8B0}"/>
              </a:ext>
            </a:extLst>
          </p:cNvPr>
          <p:cNvSpPr/>
          <p:nvPr/>
        </p:nvSpPr>
        <p:spPr>
          <a:xfrm>
            <a:off x="2639587" y="41676"/>
            <a:ext cx="1563158" cy="598940"/>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fr-FR" sz="2800" dirty="0"/>
              <a:t>Labelling</a:t>
            </a:r>
          </a:p>
        </p:txBody>
      </p:sp>
      <p:cxnSp>
        <p:nvCxnSpPr>
          <p:cNvPr id="3" name="Connecteur droit avec flèche 26">
            <a:extLst>
              <a:ext uri="{FF2B5EF4-FFF2-40B4-BE49-F238E27FC236}">
                <a16:creationId xmlns:a16="http://schemas.microsoft.com/office/drawing/2014/main" id="{05F2B23E-22B9-E660-D5BF-581DC65CF4DD}"/>
              </a:ext>
            </a:extLst>
          </p:cNvPr>
          <p:cNvCxnSpPr>
            <a:cxnSpLocks/>
            <a:endCxn id="2" idx="3"/>
          </p:cNvCxnSpPr>
          <p:nvPr/>
        </p:nvCxnSpPr>
        <p:spPr>
          <a:xfrm flipH="1" flipV="1">
            <a:off x="4202745" y="341146"/>
            <a:ext cx="657953" cy="719029"/>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4" name="Connecteur droit avec flèche 26">
            <a:extLst>
              <a:ext uri="{FF2B5EF4-FFF2-40B4-BE49-F238E27FC236}">
                <a16:creationId xmlns:a16="http://schemas.microsoft.com/office/drawing/2014/main" id="{7C1C9D5D-ED72-A031-5424-7454F83B5E96}"/>
              </a:ext>
            </a:extLst>
          </p:cNvPr>
          <p:cNvCxnSpPr>
            <a:cxnSpLocks/>
            <a:stCxn id="2" idx="1"/>
          </p:cNvCxnSpPr>
          <p:nvPr/>
        </p:nvCxnSpPr>
        <p:spPr>
          <a:xfrm flipH="1">
            <a:off x="1934684" y="341146"/>
            <a:ext cx="704903" cy="719028"/>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1490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267B6A5-7704-445C-BF8D-12DE667CDA16}"/>
              </a:ext>
            </a:extLst>
          </p:cNvPr>
          <p:cNvSpPr/>
          <p:nvPr/>
        </p:nvSpPr>
        <p:spPr>
          <a:xfrm>
            <a:off x="9789010" y="1060174"/>
            <a:ext cx="1930081" cy="141464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Consumer Production</a:t>
            </a:r>
            <a:br>
              <a:rPr lang="en-US" sz="2800"/>
            </a:br>
            <a:r>
              <a:rPr lang="en-US" sz="2800"/>
              <a:t>application</a:t>
            </a:r>
          </a:p>
        </p:txBody>
      </p:sp>
      <p:sp>
        <p:nvSpPr>
          <p:cNvPr id="6" name="Rectangle 5">
            <a:extLst>
              <a:ext uri="{FF2B5EF4-FFF2-40B4-BE49-F238E27FC236}">
                <a16:creationId xmlns:a16="http://schemas.microsoft.com/office/drawing/2014/main" id="{89623228-F688-4F9C-AD30-CEAF7639D72A}"/>
              </a:ext>
            </a:extLst>
          </p:cNvPr>
          <p:cNvSpPr/>
          <p:nvPr/>
        </p:nvSpPr>
        <p:spPr>
          <a:xfrm>
            <a:off x="6928445" y="1060174"/>
            <a:ext cx="1938260" cy="1414644"/>
          </a:xfrm>
          <a:prstGeom prst="rect">
            <a:avLst/>
          </a:prstGeom>
          <a:solidFill>
            <a:schemeClr val="accent3">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Production AI API</a:t>
            </a:r>
          </a:p>
        </p:txBody>
      </p:sp>
      <p:sp>
        <p:nvSpPr>
          <p:cNvPr id="7" name="Rectangle 6">
            <a:extLst>
              <a:ext uri="{FF2B5EF4-FFF2-40B4-BE49-F238E27FC236}">
                <a16:creationId xmlns:a16="http://schemas.microsoft.com/office/drawing/2014/main" id="{93B0A310-E3D0-4F77-84B2-B1C7A98C9D1D}"/>
              </a:ext>
            </a:extLst>
          </p:cNvPr>
          <p:cNvSpPr/>
          <p:nvPr/>
        </p:nvSpPr>
        <p:spPr>
          <a:xfrm>
            <a:off x="962676" y="1060174"/>
            <a:ext cx="1944015" cy="139377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Datasets</a:t>
            </a:r>
          </a:p>
        </p:txBody>
      </p:sp>
      <p:sp>
        <p:nvSpPr>
          <p:cNvPr id="33" name="Rectangle 32">
            <a:extLst>
              <a:ext uri="{FF2B5EF4-FFF2-40B4-BE49-F238E27FC236}">
                <a16:creationId xmlns:a16="http://schemas.microsoft.com/office/drawing/2014/main" id="{B201E215-64F1-44CB-B0EC-6420A112FA64}"/>
              </a:ext>
            </a:extLst>
          </p:cNvPr>
          <p:cNvSpPr/>
          <p:nvPr/>
        </p:nvSpPr>
        <p:spPr>
          <a:xfrm>
            <a:off x="3844996" y="1060175"/>
            <a:ext cx="2031403" cy="1393776"/>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Train AI</a:t>
            </a:r>
          </a:p>
        </p:txBody>
      </p:sp>
      <p:sp>
        <p:nvSpPr>
          <p:cNvPr id="89" name="ZoneTexte 88">
            <a:extLst>
              <a:ext uri="{FF2B5EF4-FFF2-40B4-BE49-F238E27FC236}">
                <a16:creationId xmlns:a16="http://schemas.microsoft.com/office/drawing/2014/main" id="{4C47C9E3-9DE3-4F06-9ECD-60746D99B3CC}"/>
              </a:ext>
            </a:extLst>
          </p:cNvPr>
          <p:cNvSpPr txBox="1"/>
          <p:nvPr/>
        </p:nvSpPr>
        <p:spPr>
          <a:xfrm>
            <a:off x="-19412" y="1038854"/>
            <a:ext cx="984641" cy="369332"/>
          </a:xfrm>
          <a:prstGeom prst="rect">
            <a:avLst/>
          </a:prstGeom>
          <a:noFill/>
        </p:spPr>
        <p:txBody>
          <a:bodyPr wrap="square" rtlCol="0">
            <a:spAutoFit/>
          </a:bodyPr>
          <a:lstStyle/>
          <a:p>
            <a:pPr algn="ctr"/>
            <a:r>
              <a:rPr lang="en-US" b="1">
                <a:solidFill>
                  <a:schemeClr val="bg1">
                    <a:lumMod val="50000"/>
                  </a:schemeClr>
                </a:solidFill>
              </a:rPr>
              <a:t>collect</a:t>
            </a:r>
          </a:p>
        </p:txBody>
      </p:sp>
      <p:cxnSp>
        <p:nvCxnSpPr>
          <p:cNvPr id="39" name="Connecteur droit avec flèche 26">
            <a:extLst>
              <a:ext uri="{FF2B5EF4-FFF2-40B4-BE49-F238E27FC236}">
                <a16:creationId xmlns:a16="http://schemas.microsoft.com/office/drawing/2014/main" id="{A4FD1174-C9AE-4A2D-9465-AA59E03D8483}"/>
              </a:ext>
            </a:extLst>
          </p:cNvPr>
          <p:cNvCxnSpPr>
            <a:cxnSpLocks/>
          </p:cNvCxnSpPr>
          <p:nvPr/>
        </p:nvCxnSpPr>
        <p:spPr>
          <a:xfrm>
            <a:off x="2904340" y="1757062"/>
            <a:ext cx="940656" cy="0"/>
          </a:xfrm>
          <a:prstGeom prst="straightConnector1">
            <a:avLst/>
          </a:prstGeom>
          <a:ln w="101600">
            <a:solidFill>
              <a:schemeClr val="accent6">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42" name="Connecteur droit avec flèche 26">
            <a:extLst>
              <a:ext uri="{FF2B5EF4-FFF2-40B4-BE49-F238E27FC236}">
                <a16:creationId xmlns:a16="http://schemas.microsoft.com/office/drawing/2014/main" id="{67E8E4F1-E42F-49AC-A62F-BED6613572E5}"/>
              </a:ext>
            </a:extLst>
          </p:cNvPr>
          <p:cNvCxnSpPr>
            <a:cxnSpLocks/>
          </p:cNvCxnSpPr>
          <p:nvPr/>
        </p:nvCxnSpPr>
        <p:spPr>
          <a:xfrm>
            <a:off x="5876399" y="1756198"/>
            <a:ext cx="1052046" cy="10434"/>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45" name="Connecteur droit avec flèche 26">
            <a:extLst>
              <a:ext uri="{FF2B5EF4-FFF2-40B4-BE49-F238E27FC236}">
                <a16:creationId xmlns:a16="http://schemas.microsoft.com/office/drawing/2014/main" id="{27296317-785E-46E5-9ECF-92674DB6BE1D}"/>
              </a:ext>
            </a:extLst>
          </p:cNvPr>
          <p:cNvCxnSpPr>
            <a:cxnSpLocks/>
          </p:cNvCxnSpPr>
          <p:nvPr/>
        </p:nvCxnSpPr>
        <p:spPr>
          <a:xfrm>
            <a:off x="8866705" y="1765531"/>
            <a:ext cx="922305" cy="0"/>
          </a:xfrm>
          <a:prstGeom prst="straightConnector1">
            <a:avLst/>
          </a:prstGeom>
          <a:ln w="101600">
            <a:solidFill>
              <a:schemeClr val="accent3">
                <a:lumMod val="2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61" name="Connecteur droit avec flèche 26">
            <a:extLst>
              <a:ext uri="{FF2B5EF4-FFF2-40B4-BE49-F238E27FC236}">
                <a16:creationId xmlns:a16="http://schemas.microsoft.com/office/drawing/2014/main" id="{4E7094C3-5BB1-40CF-A0B1-69EF4FF69363}"/>
              </a:ext>
            </a:extLst>
          </p:cNvPr>
          <p:cNvCxnSpPr>
            <a:cxnSpLocks/>
            <a:endCxn id="7" idx="1"/>
          </p:cNvCxnSpPr>
          <p:nvPr/>
        </p:nvCxnSpPr>
        <p:spPr>
          <a:xfrm>
            <a:off x="-3576" y="1756198"/>
            <a:ext cx="966252" cy="865"/>
          </a:xfrm>
          <a:prstGeom prst="straightConnector1">
            <a:avLst/>
          </a:prstGeom>
          <a:ln w="101600">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64" name="ZoneTexte 63">
            <a:extLst>
              <a:ext uri="{FF2B5EF4-FFF2-40B4-BE49-F238E27FC236}">
                <a16:creationId xmlns:a16="http://schemas.microsoft.com/office/drawing/2014/main" id="{F5CC7126-BB53-4B82-99D1-BFF552B50473}"/>
              </a:ext>
            </a:extLst>
          </p:cNvPr>
          <p:cNvSpPr txBox="1"/>
          <p:nvPr/>
        </p:nvSpPr>
        <p:spPr>
          <a:xfrm>
            <a:off x="2835530" y="1057729"/>
            <a:ext cx="984641" cy="369332"/>
          </a:xfrm>
          <a:prstGeom prst="rect">
            <a:avLst/>
          </a:prstGeom>
          <a:noFill/>
        </p:spPr>
        <p:txBody>
          <a:bodyPr wrap="square" rtlCol="0">
            <a:spAutoFit/>
          </a:bodyPr>
          <a:lstStyle/>
          <a:p>
            <a:pPr algn="ctr"/>
            <a:r>
              <a:rPr lang="en-US" b="1">
                <a:solidFill>
                  <a:schemeClr val="bg1">
                    <a:lumMod val="50000"/>
                  </a:schemeClr>
                </a:solidFill>
              </a:rPr>
              <a:t>use</a:t>
            </a:r>
          </a:p>
        </p:txBody>
      </p:sp>
      <p:sp>
        <p:nvSpPr>
          <p:cNvPr id="66" name="ZoneTexte 65">
            <a:extLst>
              <a:ext uri="{FF2B5EF4-FFF2-40B4-BE49-F238E27FC236}">
                <a16:creationId xmlns:a16="http://schemas.microsoft.com/office/drawing/2014/main" id="{67CED191-FDE6-4812-89C4-D964B7527E87}"/>
              </a:ext>
            </a:extLst>
          </p:cNvPr>
          <p:cNvSpPr txBox="1"/>
          <p:nvPr/>
        </p:nvSpPr>
        <p:spPr>
          <a:xfrm>
            <a:off x="5873553" y="1070608"/>
            <a:ext cx="984641" cy="369332"/>
          </a:xfrm>
          <a:prstGeom prst="rect">
            <a:avLst/>
          </a:prstGeom>
          <a:noFill/>
        </p:spPr>
        <p:txBody>
          <a:bodyPr wrap="square" rtlCol="0">
            <a:spAutoFit/>
          </a:bodyPr>
          <a:lstStyle/>
          <a:p>
            <a:pPr algn="ctr"/>
            <a:r>
              <a:rPr lang="en-US" b="1">
                <a:solidFill>
                  <a:schemeClr val="bg1">
                    <a:lumMod val="50000"/>
                  </a:schemeClr>
                </a:solidFill>
              </a:rPr>
              <a:t>deploy</a:t>
            </a:r>
          </a:p>
        </p:txBody>
      </p:sp>
      <p:sp>
        <p:nvSpPr>
          <p:cNvPr id="67" name="ZoneTexte 66">
            <a:extLst>
              <a:ext uri="{FF2B5EF4-FFF2-40B4-BE49-F238E27FC236}">
                <a16:creationId xmlns:a16="http://schemas.microsoft.com/office/drawing/2014/main" id="{C4275328-4323-4C6E-9774-7B66C071FEAE}"/>
              </a:ext>
            </a:extLst>
          </p:cNvPr>
          <p:cNvSpPr txBox="1"/>
          <p:nvPr/>
        </p:nvSpPr>
        <p:spPr>
          <a:xfrm>
            <a:off x="8812004" y="1059145"/>
            <a:ext cx="1031707" cy="366500"/>
          </a:xfrm>
          <a:prstGeom prst="rect">
            <a:avLst/>
          </a:prstGeom>
          <a:noFill/>
        </p:spPr>
        <p:txBody>
          <a:bodyPr wrap="square" rtlCol="0">
            <a:spAutoFit/>
          </a:bodyPr>
          <a:lstStyle/>
          <a:p>
            <a:pPr algn="ctr"/>
            <a:r>
              <a:rPr lang="en-US" b="1">
                <a:solidFill>
                  <a:schemeClr val="bg1">
                    <a:lumMod val="50000"/>
                  </a:schemeClr>
                </a:solidFill>
              </a:rPr>
              <a:t>use</a:t>
            </a:r>
          </a:p>
        </p:txBody>
      </p:sp>
      <p:sp>
        <p:nvSpPr>
          <p:cNvPr id="15" name="Rectangle 14">
            <a:extLst>
              <a:ext uri="{FF2B5EF4-FFF2-40B4-BE49-F238E27FC236}">
                <a16:creationId xmlns:a16="http://schemas.microsoft.com/office/drawing/2014/main" id="{ADE85EBC-4396-4AED-B26E-02C699D911E1}"/>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8326357-675F-4012-A60A-91EC8ACC65C9}"/>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
        <p:nvSpPr>
          <p:cNvPr id="2" name="Rectangle 1">
            <a:extLst>
              <a:ext uri="{FF2B5EF4-FFF2-40B4-BE49-F238E27FC236}">
                <a16:creationId xmlns:a16="http://schemas.microsoft.com/office/drawing/2014/main" id="{5287BDBC-E1BB-7C35-27DE-299B04398DA7}"/>
              </a:ext>
            </a:extLst>
          </p:cNvPr>
          <p:cNvSpPr/>
          <p:nvPr/>
        </p:nvSpPr>
        <p:spPr>
          <a:xfrm>
            <a:off x="2639587" y="41676"/>
            <a:ext cx="1563158" cy="598940"/>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fr-FR" sz="2800" dirty="0"/>
              <a:t>Labelling</a:t>
            </a:r>
          </a:p>
        </p:txBody>
      </p:sp>
      <p:cxnSp>
        <p:nvCxnSpPr>
          <p:cNvPr id="3" name="Connecteur droit avec flèche 26">
            <a:extLst>
              <a:ext uri="{FF2B5EF4-FFF2-40B4-BE49-F238E27FC236}">
                <a16:creationId xmlns:a16="http://schemas.microsoft.com/office/drawing/2014/main" id="{6F559B98-45FE-21F3-E967-FC09FF7D6E3C}"/>
              </a:ext>
            </a:extLst>
          </p:cNvPr>
          <p:cNvCxnSpPr>
            <a:cxnSpLocks/>
            <a:endCxn id="2" idx="3"/>
          </p:cNvCxnSpPr>
          <p:nvPr/>
        </p:nvCxnSpPr>
        <p:spPr>
          <a:xfrm flipH="1" flipV="1">
            <a:off x="4202745" y="341146"/>
            <a:ext cx="657953" cy="719029"/>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4" name="Connecteur droit avec flèche 26">
            <a:extLst>
              <a:ext uri="{FF2B5EF4-FFF2-40B4-BE49-F238E27FC236}">
                <a16:creationId xmlns:a16="http://schemas.microsoft.com/office/drawing/2014/main" id="{573FA612-6020-36CF-3A2C-166C1D1E711D}"/>
              </a:ext>
            </a:extLst>
          </p:cNvPr>
          <p:cNvCxnSpPr>
            <a:cxnSpLocks/>
            <a:stCxn id="2" idx="1"/>
          </p:cNvCxnSpPr>
          <p:nvPr/>
        </p:nvCxnSpPr>
        <p:spPr>
          <a:xfrm flipH="1">
            <a:off x="1934684" y="341146"/>
            <a:ext cx="704903" cy="719028"/>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36104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267B6A5-7704-445C-BF8D-12DE667CDA16}"/>
              </a:ext>
            </a:extLst>
          </p:cNvPr>
          <p:cNvSpPr/>
          <p:nvPr/>
        </p:nvSpPr>
        <p:spPr>
          <a:xfrm>
            <a:off x="9789010" y="1060174"/>
            <a:ext cx="1930081" cy="141464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Consumer Production</a:t>
            </a:r>
            <a:br>
              <a:rPr lang="en-US" sz="2800"/>
            </a:br>
            <a:r>
              <a:rPr lang="en-US" sz="2800"/>
              <a:t>application</a:t>
            </a:r>
          </a:p>
        </p:txBody>
      </p:sp>
      <p:sp>
        <p:nvSpPr>
          <p:cNvPr id="6" name="Rectangle 5">
            <a:extLst>
              <a:ext uri="{FF2B5EF4-FFF2-40B4-BE49-F238E27FC236}">
                <a16:creationId xmlns:a16="http://schemas.microsoft.com/office/drawing/2014/main" id="{89623228-F688-4F9C-AD30-CEAF7639D72A}"/>
              </a:ext>
            </a:extLst>
          </p:cNvPr>
          <p:cNvSpPr/>
          <p:nvPr/>
        </p:nvSpPr>
        <p:spPr>
          <a:xfrm>
            <a:off x="6928445" y="1060174"/>
            <a:ext cx="1938260" cy="1414644"/>
          </a:xfrm>
          <a:prstGeom prst="rect">
            <a:avLst/>
          </a:prstGeom>
          <a:solidFill>
            <a:schemeClr val="accent3">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Production AI API</a:t>
            </a:r>
          </a:p>
        </p:txBody>
      </p:sp>
      <p:sp>
        <p:nvSpPr>
          <p:cNvPr id="7" name="Rectangle 6">
            <a:extLst>
              <a:ext uri="{FF2B5EF4-FFF2-40B4-BE49-F238E27FC236}">
                <a16:creationId xmlns:a16="http://schemas.microsoft.com/office/drawing/2014/main" id="{93B0A310-E3D0-4F77-84B2-B1C7A98C9D1D}"/>
              </a:ext>
            </a:extLst>
          </p:cNvPr>
          <p:cNvSpPr/>
          <p:nvPr/>
        </p:nvSpPr>
        <p:spPr>
          <a:xfrm>
            <a:off x="962676" y="1060174"/>
            <a:ext cx="1944015" cy="139377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Datasets</a:t>
            </a:r>
          </a:p>
        </p:txBody>
      </p:sp>
      <p:cxnSp>
        <p:nvCxnSpPr>
          <p:cNvPr id="27" name="Connecteur droit avec flèche 26">
            <a:extLst>
              <a:ext uri="{FF2B5EF4-FFF2-40B4-BE49-F238E27FC236}">
                <a16:creationId xmlns:a16="http://schemas.microsoft.com/office/drawing/2014/main" id="{18AC9058-9D26-4EB7-BE02-3B43B8AA0251}"/>
              </a:ext>
            </a:extLst>
          </p:cNvPr>
          <p:cNvCxnSpPr>
            <a:cxnSpLocks/>
            <a:endCxn id="7" idx="1"/>
          </p:cNvCxnSpPr>
          <p:nvPr/>
        </p:nvCxnSpPr>
        <p:spPr>
          <a:xfrm rot="10800000">
            <a:off x="962677" y="1757063"/>
            <a:ext cx="10756417" cy="10432"/>
          </a:xfrm>
          <a:prstGeom prst="curvedConnector5">
            <a:avLst>
              <a:gd name="adj1" fmla="val -959"/>
              <a:gd name="adj2" fmla="val -23900834"/>
              <a:gd name="adj3" fmla="val 102125"/>
            </a:avLst>
          </a:prstGeom>
          <a:ln w="101600">
            <a:solidFill>
              <a:schemeClr val="accent4">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B201E215-64F1-44CB-B0EC-6420A112FA64}"/>
              </a:ext>
            </a:extLst>
          </p:cNvPr>
          <p:cNvSpPr/>
          <p:nvPr/>
        </p:nvSpPr>
        <p:spPr>
          <a:xfrm>
            <a:off x="3844996" y="1060175"/>
            <a:ext cx="2031403" cy="1393776"/>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Train AI</a:t>
            </a:r>
          </a:p>
        </p:txBody>
      </p:sp>
      <p:sp>
        <p:nvSpPr>
          <p:cNvPr id="89" name="ZoneTexte 88">
            <a:extLst>
              <a:ext uri="{FF2B5EF4-FFF2-40B4-BE49-F238E27FC236}">
                <a16:creationId xmlns:a16="http://schemas.microsoft.com/office/drawing/2014/main" id="{4C47C9E3-9DE3-4F06-9ECD-60746D99B3CC}"/>
              </a:ext>
            </a:extLst>
          </p:cNvPr>
          <p:cNvSpPr txBox="1"/>
          <p:nvPr/>
        </p:nvSpPr>
        <p:spPr>
          <a:xfrm>
            <a:off x="-19412" y="1038854"/>
            <a:ext cx="984641" cy="369332"/>
          </a:xfrm>
          <a:prstGeom prst="rect">
            <a:avLst/>
          </a:prstGeom>
          <a:noFill/>
        </p:spPr>
        <p:txBody>
          <a:bodyPr wrap="square" rtlCol="0">
            <a:spAutoFit/>
          </a:bodyPr>
          <a:lstStyle/>
          <a:p>
            <a:pPr algn="ctr"/>
            <a:r>
              <a:rPr lang="en-US" b="1">
                <a:solidFill>
                  <a:schemeClr val="bg1">
                    <a:lumMod val="50000"/>
                  </a:schemeClr>
                </a:solidFill>
              </a:rPr>
              <a:t>collect</a:t>
            </a:r>
          </a:p>
        </p:txBody>
      </p:sp>
      <p:cxnSp>
        <p:nvCxnSpPr>
          <p:cNvPr id="39" name="Connecteur droit avec flèche 26">
            <a:extLst>
              <a:ext uri="{FF2B5EF4-FFF2-40B4-BE49-F238E27FC236}">
                <a16:creationId xmlns:a16="http://schemas.microsoft.com/office/drawing/2014/main" id="{A4FD1174-C9AE-4A2D-9465-AA59E03D8483}"/>
              </a:ext>
            </a:extLst>
          </p:cNvPr>
          <p:cNvCxnSpPr>
            <a:cxnSpLocks/>
          </p:cNvCxnSpPr>
          <p:nvPr/>
        </p:nvCxnSpPr>
        <p:spPr>
          <a:xfrm>
            <a:off x="2904340" y="1757062"/>
            <a:ext cx="940656" cy="0"/>
          </a:xfrm>
          <a:prstGeom prst="straightConnector1">
            <a:avLst/>
          </a:prstGeom>
          <a:ln w="101600">
            <a:solidFill>
              <a:schemeClr val="accent6">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42" name="Connecteur droit avec flèche 26">
            <a:extLst>
              <a:ext uri="{FF2B5EF4-FFF2-40B4-BE49-F238E27FC236}">
                <a16:creationId xmlns:a16="http://schemas.microsoft.com/office/drawing/2014/main" id="{67E8E4F1-E42F-49AC-A62F-BED6613572E5}"/>
              </a:ext>
            </a:extLst>
          </p:cNvPr>
          <p:cNvCxnSpPr>
            <a:cxnSpLocks/>
          </p:cNvCxnSpPr>
          <p:nvPr/>
        </p:nvCxnSpPr>
        <p:spPr>
          <a:xfrm>
            <a:off x="5876399" y="1756198"/>
            <a:ext cx="1052046" cy="10434"/>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45" name="Connecteur droit avec flèche 26">
            <a:extLst>
              <a:ext uri="{FF2B5EF4-FFF2-40B4-BE49-F238E27FC236}">
                <a16:creationId xmlns:a16="http://schemas.microsoft.com/office/drawing/2014/main" id="{27296317-785E-46E5-9ECF-92674DB6BE1D}"/>
              </a:ext>
            </a:extLst>
          </p:cNvPr>
          <p:cNvCxnSpPr>
            <a:cxnSpLocks/>
          </p:cNvCxnSpPr>
          <p:nvPr/>
        </p:nvCxnSpPr>
        <p:spPr>
          <a:xfrm>
            <a:off x="8866705" y="1765531"/>
            <a:ext cx="922305" cy="0"/>
          </a:xfrm>
          <a:prstGeom prst="straightConnector1">
            <a:avLst/>
          </a:prstGeom>
          <a:ln w="101600">
            <a:solidFill>
              <a:schemeClr val="accent3">
                <a:lumMod val="2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61" name="Connecteur droit avec flèche 26">
            <a:extLst>
              <a:ext uri="{FF2B5EF4-FFF2-40B4-BE49-F238E27FC236}">
                <a16:creationId xmlns:a16="http://schemas.microsoft.com/office/drawing/2014/main" id="{4E7094C3-5BB1-40CF-A0B1-69EF4FF69363}"/>
              </a:ext>
            </a:extLst>
          </p:cNvPr>
          <p:cNvCxnSpPr>
            <a:cxnSpLocks/>
            <a:endCxn id="7" idx="1"/>
          </p:cNvCxnSpPr>
          <p:nvPr/>
        </p:nvCxnSpPr>
        <p:spPr>
          <a:xfrm>
            <a:off x="-3576" y="1756198"/>
            <a:ext cx="966252" cy="865"/>
          </a:xfrm>
          <a:prstGeom prst="straightConnector1">
            <a:avLst/>
          </a:prstGeom>
          <a:ln w="101600">
            <a:solidFill>
              <a:schemeClr val="tx1"/>
            </a:solidFill>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64" name="ZoneTexte 63">
            <a:extLst>
              <a:ext uri="{FF2B5EF4-FFF2-40B4-BE49-F238E27FC236}">
                <a16:creationId xmlns:a16="http://schemas.microsoft.com/office/drawing/2014/main" id="{F5CC7126-BB53-4B82-99D1-BFF552B50473}"/>
              </a:ext>
            </a:extLst>
          </p:cNvPr>
          <p:cNvSpPr txBox="1"/>
          <p:nvPr/>
        </p:nvSpPr>
        <p:spPr>
          <a:xfrm>
            <a:off x="2835530" y="1057729"/>
            <a:ext cx="984641" cy="369332"/>
          </a:xfrm>
          <a:prstGeom prst="rect">
            <a:avLst/>
          </a:prstGeom>
          <a:noFill/>
        </p:spPr>
        <p:txBody>
          <a:bodyPr wrap="square" rtlCol="0">
            <a:spAutoFit/>
          </a:bodyPr>
          <a:lstStyle/>
          <a:p>
            <a:pPr algn="ctr"/>
            <a:r>
              <a:rPr lang="en-US" b="1">
                <a:solidFill>
                  <a:schemeClr val="bg1">
                    <a:lumMod val="50000"/>
                  </a:schemeClr>
                </a:solidFill>
              </a:rPr>
              <a:t>use</a:t>
            </a:r>
          </a:p>
        </p:txBody>
      </p:sp>
      <p:sp>
        <p:nvSpPr>
          <p:cNvPr id="65" name="ZoneTexte 64">
            <a:extLst>
              <a:ext uri="{FF2B5EF4-FFF2-40B4-BE49-F238E27FC236}">
                <a16:creationId xmlns:a16="http://schemas.microsoft.com/office/drawing/2014/main" id="{962E38F1-C850-4469-9FCB-715020BB231A}"/>
              </a:ext>
            </a:extLst>
          </p:cNvPr>
          <p:cNvSpPr txBox="1"/>
          <p:nvPr/>
        </p:nvSpPr>
        <p:spPr>
          <a:xfrm>
            <a:off x="3905968" y="4901036"/>
            <a:ext cx="4960737" cy="923330"/>
          </a:xfrm>
          <a:prstGeom prst="rect">
            <a:avLst/>
          </a:prstGeom>
          <a:solidFill>
            <a:schemeClr val="accent4">
              <a:lumMod val="75000"/>
            </a:schemeClr>
          </a:solidFill>
        </p:spPr>
        <p:txBody>
          <a:bodyPr wrap="square" rtlCol="0">
            <a:spAutoFit/>
          </a:bodyPr>
          <a:lstStyle/>
          <a:p>
            <a:pPr algn="ctr"/>
            <a:r>
              <a:rPr lang="en-US" sz="5400" b="1">
                <a:solidFill>
                  <a:schemeClr val="bg1"/>
                </a:solidFill>
              </a:rPr>
              <a:t>Feedback Loop</a:t>
            </a:r>
            <a:endParaRPr lang="en-US" sz="2800" b="1">
              <a:solidFill>
                <a:schemeClr val="bg1"/>
              </a:solidFill>
            </a:endParaRPr>
          </a:p>
        </p:txBody>
      </p:sp>
      <p:sp>
        <p:nvSpPr>
          <p:cNvPr id="66" name="ZoneTexte 65">
            <a:extLst>
              <a:ext uri="{FF2B5EF4-FFF2-40B4-BE49-F238E27FC236}">
                <a16:creationId xmlns:a16="http://schemas.microsoft.com/office/drawing/2014/main" id="{67CED191-FDE6-4812-89C4-D964B7527E87}"/>
              </a:ext>
            </a:extLst>
          </p:cNvPr>
          <p:cNvSpPr txBox="1"/>
          <p:nvPr/>
        </p:nvSpPr>
        <p:spPr>
          <a:xfrm>
            <a:off x="5873553" y="1070608"/>
            <a:ext cx="984641" cy="369332"/>
          </a:xfrm>
          <a:prstGeom prst="rect">
            <a:avLst/>
          </a:prstGeom>
          <a:noFill/>
        </p:spPr>
        <p:txBody>
          <a:bodyPr wrap="square" rtlCol="0">
            <a:spAutoFit/>
          </a:bodyPr>
          <a:lstStyle/>
          <a:p>
            <a:pPr algn="ctr"/>
            <a:r>
              <a:rPr lang="en-US" b="1">
                <a:solidFill>
                  <a:schemeClr val="bg1">
                    <a:lumMod val="50000"/>
                  </a:schemeClr>
                </a:solidFill>
              </a:rPr>
              <a:t>deploy</a:t>
            </a:r>
          </a:p>
        </p:txBody>
      </p:sp>
      <p:sp>
        <p:nvSpPr>
          <p:cNvPr id="67" name="ZoneTexte 66">
            <a:extLst>
              <a:ext uri="{FF2B5EF4-FFF2-40B4-BE49-F238E27FC236}">
                <a16:creationId xmlns:a16="http://schemas.microsoft.com/office/drawing/2014/main" id="{C4275328-4323-4C6E-9774-7B66C071FEAE}"/>
              </a:ext>
            </a:extLst>
          </p:cNvPr>
          <p:cNvSpPr txBox="1"/>
          <p:nvPr/>
        </p:nvSpPr>
        <p:spPr>
          <a:xfrm>
            <a:off x="8812004" y="1059145"/>
            <a:ext cx="1031707" cy="366500"/>
          </a:xfrm>
          <a:prstGeom prst="rect">
            <a:avLst/>
          </a:prstGeom>
          <a:noFill/>
        </p:spPr>
        <p:txBody>
          <a:bodyPr wrap="square" rtlCol="0">
            <a:spAutoFit/>
          </a:bodyPr>
          <a:lstStyle/>
          <a:p>
            <a:pPr algn="ctr"/>
            <a:r>
              <a:rPr lang="en-US" b="1">
                <a:solidFill>
                  <a:schemeClr val="bg1">
                    <a:lumMod val="50000"/>
                  </a:schemeClr>
                </a:solidFill>
              </a:rPr>
              <a:t>use</a:t>
            </a:r>
          </a:p>
        </p:txBody>
      </p:sp>
      <p:sp>
        <p:nvSpPr>
          <p:cNvPr id="94" name="ZoneTexte 93">
            <a:extLst>
              <a:ext uri="{FF2B5EF4-FFF2-40B4-BE49-F238E27FC236}">
                <a16:creationId xmlns:a16="http://schemas.microsoft.com/office/drawing/2014/main" id="{DE752191-853D-4AF1-8D3A-20B0B8C3FCC8}"/>
              </a:ext>
            </a:extLst>
          </p:cNvPr>
          <p:cNvSpPr txBox="1"/>
          <p:nvPr/>
        </p:nvSpPr>
        <p:spPr>
          <a:xfrm>
            <a:off x="5712968" y="3611265"/>
            <a:ext cx="984641" cy="369332"/>
          </a:xfrm>
          <a:prstGeom prst="rect">
            <a:avLst/>
          </a:prstGeom>
          <a:noFill/>
        </p:spPr>
        <p:txBody>
          <a:bodyPr wrap="square" rtlCol="0">
            <a:spAutoFit/>
          </a:bodyPr>
          <a:lstStyle/>
          <a:p>
            <a:pPr algn="ctr"/>
            <a:r>
              <a:rPr lang="en-US" b="1">
                <a:solidFill>
                  <a:schemeClr val="bg1">
                    <a:lumMod val="50000"/>
                  </a:schemeClr>
                </a:solidFill>
              </a:rPr>
              <a:t>collect</a:t>
            </a:r>
          </a:p>
        </p:txBody>
      </p:sp>
      <p:sp>
        <p:nvSpPr>
          <p:cNvPr id="18" name="Rectangle 17">
            <a:extLst>
              <a:ext uri="{FF2B5EF4-FFF2-40B4-BE49-F238E27FC236}">
                <a16:creationId xmlns:a16="http://schemas.microsoft.com/office/drawing/2014/main" id="{A07A1039-47E2-40C7-A460-7E322923EFD6}"/>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B5A0FCF-A491-4B5C-8A6F-DBFF6C3EF3E4}"/>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
        <p:nvSpPr>
          <p:cNvPr id="2" name="Rectangle 1">
            <a:extLst>
              <a:ext uri="{FF2B5EF4-FFF2-40B4-BE49-F238E27FC236}">
                <a16:creationId xmlns:a16="http://schemas.microsoft.com/office/drawing/2014/main" id="{8643A662-36B4-07F6-84BA-A7C740D4B635}"/>
              </a:ext>
            </a:extLst>
          </p:cNvPr>
          <p:cNvSpPr/>
          <p:nvPr/>
        </p:nvSpPr>
        <p:spPr>
          <a:xfrm>
            <a:off x="2639587" y="41676"/>
            <a:ext cx="1563158" cy="598940"/>
          </a:xfrm>
          <a:prstGeom prst="rect">
            <a:avLst/>
          </a:prstGeom>
          <a:solidFill>
            <a:schemeClr val="accent5">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fr-FR" sz="2800" dirty="0"/>
              <a:t>Labelling</a:t>
            </a:r>
          </a:p>
        </p:txBody>
      </p:sp>
      <p:cxnSp>
        <p:nvCxnSpPr>
          <p:cNvPr id="3" name="Connecteur droit avec flèche 26">
            <a:extLst>
              <a:ext uri="{FF2B5EF4-FFF2-40B4-BE49-F238E27FC236}">
                <a16:creationId xmlns:a16="http://schemas.microsoft.com/office/drawing/2014/main" id="{43075A8C-20EE-FD4E-B3D9-0D9D1899ED04}"/>
              </a:ext>
            </a:extLst>
          </p:cNvPr>
          <p:cNvCxnSpPr>
            <a:cxnSpLocks/>
            <a:endCxn id="2" idx="3"/>
          </p:cNvCxnSpPr>
          <p:nvPr/>
        </p:nvCxnSpPr>
        <p:spPr>
          <a:xfrm flipH="1" flipV="1">
            <a:off x="4202745" y="341146"/>
            <a:ext cx="657953" cy="719029"/>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cxnSp>
        <p:nvCxnSpPr>
          <p:cNvPr id="4" name="Connecteur droit avec flèche 26">
            <a:extLst>
              <a:ext uri="{FF2B5EF4-FFF2-40B4-BE49-F238E27FC236}">
                <a16:creationId xmlns:a16="http://schemas.microsoft.com/office/drawing/2014/main" id="{B06261E6-F0A9-1CCE-6732-3AABD4711DE1}"/>
              </a:ext>
            </a:extLst>
          </p:cNvPr>
          <p:cNvCxnSpPr>
            <a:cxnSpLocks/>
            <a:stCxn id="2" idx="1"/>
          </p:cNvCxnSpPr>
          <p:nvPr/>
        </p:nvCxnSpPr>
        <p:spPr>
          <a:xfrm flipH="1">
            <a:off x="1934684" y="341146"/>
            <a:ext cx="704903" cy="719028"/>
          </a:xfrm>
          <a:prstGeom prst="straightConnector1">
            <a:avLst/>
          </a:prstGeom>
          <a:ln w="101600">
            <a:solidFill>
              <a:schemeClr val="accent5">
                <a:lumMod val="75000"/>
              </a:schemeClr>
            </a:solidFill>
            <a:headEnd type="none"/>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7668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7C7BAC-A4BB-466F-B5E0-0F31DC33A2BA}"/>
              </a:ext>
            </a:extLst>
          </p:cNvPr>
          <p:cNvSpPr/>
          <p:nvPr/>
        </p:nvSpPr>
        <p:spPr>
          <a:xfrm>
            <a:off x="1035602" y="1630680"/>
            <a:ext cx="5060398" cy="4191762"/>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a:t>Train a model</a:t>
            </a:r>
          </a:p>
        </p:txBody>
      </p:sp>
      <p:sp>
        <p:nvSpPr>
          <p:cNvPr id="6" name="Rectangle 5">
            <a:extLst>
              <a:ext uri="{FF2B5EF4-FFF2-40B4-BE49-F238E27FC236}">
                <a16:creationId xmlns:a16="http://schemas.microsoft.com/office/drawing/2014/main" id="{A1CCF4AC-DA94-4498-BE47-177022FF3DED}"/>
              </a:ext>
            </a:extLst>
          </p:cNvPr>
          <p:cNvSpPr/>
          <p:nvPr/>
        </p:nvSpPr>
        <p:spPr>
          <a:xfrm>
            <a:off x="1157726" y="2834640"/>
            <a:ext cx="2312437" cy="173736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13 000</a:t>
            </a:r>
            <a:br>
              <a:rPr lang="en-US" sz="4800" dirty="0"/>
            </a:br>
            <a:r>
              <a:rPr lang="en-US" sz="4000" dirty="0"/>
              <a:t>train</a:t>
            </a:r>
            <a:endParaRPr lang="en-US" sz="4800" dirty="0"/>
          </a:p>
        </p:txBody>
      </p:sp>
      <p:sp>
        <p:nvSpPr>
          <p:cNvPr id="7" name="Rectangle 6">
            <a:extLst>
              <a:ext uri="{FF2B5EF4-FFF2-40B4-BE49-F238E27FC236}">
                <a16:creationId xmlns:a16="http://schemas.microsoft.com/office/drawing/2014/main" id="{90DECDDC-5D77-4E50-BCAD-9BCA32AB687A}"/>
              </a:ext>
            </a:extLst>
          </p:cNvPr>
          <p:cNvSpPr/>
          <p:nvPr/>
        </p:nvSpPr>
        <p:spPr>
          <a:xfrm>
            <a:off x="3592286" y="2834640"/>
            <a:ext cx="2312437" cy="173736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 4 000</a:t>
            </a:r>
            <a:br>
              <a:rPr lang="en-US" sz="4800" dirty="0"/>
            </a:br>
            <a:r>
              <a:rPr lang="en-US" sz="4000" dirty="0"/>
              <a:t>validation</a:t>
            </a:r>
            <a:endParaRPr lang="en-US" sz="4800" dirty="0"/>
          </a:p>
        </p:txBody>
      </p:sp>
      <p:sp>
        <p:nvSpPr>
          <p:cNvPr id="9" name="Rectangle 8">
            <a:extLst>
              <a:ext uri="{FF2B5EF4-FFF2-40B4-BE49-F238E27FC236}">
                <a16:creationId xmlns:a16="http://schemas.microsoft.com/office/drawing/2014/main" id="{3CDEE3C6-8AA6-4A2E-926E-28CAC6FE75AF}"/>
              </a:ext>
            </a:extLst>
          </p:cNvPr>
          <p:cNvSpPr/>
          <p:nvPr/>
        </p:nvSpPr>
        <p:spPr>
          <a:xfrm>
            <a:off x="8093266" y="2834640"/>
            <a:ext cx="2911558" cy="173736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3 000</a:t>
            </a:r>
            <a:br>
              <a:rPr lang="en-US" sz="4800" dirty="0"/>
            </a:br>
            <a:r>
              <a:rPr lang="en-US" sz="4000" dirty="0"/>
              <a:t>test</a:t>
            </a:r>
            <a:endParaRPr lang="en-US" sz="4800" dirty="0"/>
          </a:p>
        </p:txBody>
      </p:sp>
      <p:sp>
        <p:nvSpPr>
          <p:cNvPr id="11" name="Titre 1">
            <a:extLst>
              <a:ext uri="{FF2B5EF4-FFF2-40B4-BE49-F238E27FC236}">
                <a16:creationId xmlns:a16="http://schemas.microsoft.com/office/drawing/2014/main" id="{7F72AA1E-01A3-4603-98F8-68ABC00C55B9}"/>
              </a:ext>
            </a:extLst>
          </p:cNvPr>
          <p:cNvSpPr>
            <a:spLocks noGrp="1"/>
          </p:cNvSpPr>
          <p:nvPr>
            <p:ph type="title"/>
          </p:nvPr>
        </p:nvSpPr>
        <p:spPr>
          <a:xfrm>
            <a:off x="838200" y="154650"/>
            <a:ext cx="10515600" cy="1325563"/>
          </a:xfrm>
        </p:spPr>
        <p:txBody>
          <a:bodyPr/>
          <a:lstStyle/>
          <a:p>
            <a:pPr algn="ctr"/>
            <a:r>
              <a:rPr lang="en-US" dirty="0">
                <a:solidFill>
                  <a:schemeClr val="bg2">
                    <a:lumMod val="25000"/>
                  </a:schemeClr>
                </a:solidFill>
              </a:rPr>
              <a:t>Dataset of 20 000 files</a:t>
            </a:r>
          </a:p>
        </p:txBody>
      </p:sp>
      <p:pic>
        <p:nvPicPr>
          <p:cNvPr id="12" name="Espace réservé du contenu 5">
            <a:extLst>
              <a:ext uri="{FF2B5EF4-FFF2-40B4-BE49-F238E27FC236}">
                <a16:creationId xmlns:a16="http://schemas.microsoft.com/office/drawing/2014/main" id="{A33FDF19-2F5D-4F58-B63B-E6F000A4251B}"/>
              </a:ext>
            </a:extLst>
          </p:cNvPr>
          <p:cNvPicPr>
            <a:picLocks noChangeAspect="1"/>
          </p:cNvPicPr>
          <p:nvPr/>
        </p:nvPicPr>
        <p:blipFill rotWithShape="1">
          <a:blip r:embed="rId3">
            <a:extLst>
              <a:ext uri="{28A0092B-C50C-407E-A947-70E740481C1C}">
                <a14:useLocalDpi xmlns:a14="http://schemas.microsoft.com/office/drawing/2010/main" val="0"/>
              </a:ext>
            </a:extLst>
          </a:blip>
          <a:srcRect l="12907" t="-1" r="16058" b="-2621"/>
          <a:stretch/>
        </p:blipFill>
        <p:spPr>
          <a:xfrm>
            <a:off x="5407566" y="1836620"/>
            <a:ext cx="523428" cy="426043"/>
          </a:xfrm>
          <a:prstGeom prst="rect">
            <a:avLst/>
          </a:prstGeom>
          <a:effectLst>
            <a:outerShdw algn="ctr" rotWithShape="0">
              <a:srgbClr val="000000"/>
            </a:outerShdw>
          </a:effectLst>
        </p:spPr>
      </p:pic>
      <p:sp>
        <p:nvSpPr>
          <p:cNvPr id="10" name="Rectangle 9">
            <a:extLst>
              <a:ext uri="{FF2B5EF4-FFF2-40B4-BE49-F238E27FC236}">
                <a16:creationId xmlns:a16="http://schemas.microsoft.com/office/drawing/2014/main" id="{82A4BEC6-78F0-4D40-8C4F-1567F3F016F8}"/>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6C35AC-FCAD-4ADB-8B19-43DD08792B2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3922583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AB35F83-4D35-5652-1C3C-E0E744CBFD51}"/>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B68266E3-BC49-8CD0-C399-5027DDC0ABD8}"/>
              </a:ext>
            </a:extLst>
          </p:cNvPr>
          <p:cNvSpPr>
            <a:spLocks noGrp="1"/>
          </p:cNvSpPr>
          <p:nvPr>
            <p:ph idx="1"/>
          </p:nvPr>
        </p:nvSpPr>
        <p:spPr/>
        <p:txBody>
          <a:bodyPr/>
          <a:lstStyle/>
          <a:p>
            <a:endParaRPr lang="fr-FR"/>
          </a:p>
        </p:txBody>
      </p:sp>
      <p:pic>
        <p:nvPicPr>
          <p:cNvPr id="3076" name="Picture 4">
            <a:extLst>
              <a:ext uri="{FF2B5EF4-FFF2-40B4-BE49-F238E27FC236}">
                <a16:creationId xmlns:a16="http://schemas.microsoft.com/office/drawing/2014/main" id="{9C7A96DD-3FD6-EB7D-26C1-3D2A250289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3594" y="453360"/>
            <a:ext cx="9104811" cy="538291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A54BCDB-D55F-5B3B-89C5-7BC33741A4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1861249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AB35F83-4D35-5652-1C3C-E0E744CBFD51}"/>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B68266E3-BC49-8CD0-C399-5027DDC0ABD8}"/>
              </a:ext>
            </a:extLst>
          </p:cNvPr>
          <p:cNvSpPr>
            <a:spLocks noGrp="1"/>
          </p:cNvSpPr>
          <p:nvPr>
            <p:ph idx="1"/>
          </p:nvPr>
        </p:nvSpPr>
        <p:spPr/>
        <p:txBody>
          <a:bodyPr/>
          <a:lstStyle/>
          <a:p>
            <a:endParaRPr lang="fr-FR"/>
          </a:p>
        </p:txBody>
      </p:sp>
      <p:pic>
        <p:nvPicPr>
          <p:cNvPr id="3076" name="Picture 4">
            <a:extLst>
              <a:ext uri="{FF2B5EF4-FFF2-40B4-BE49-F238E27FC236}">
                <a16:creationId xmlns:a16="http://schemas.microsoft.com/office/drawing/2014/main" id="{9C7A96DD-3FD6-EB7D-26C1-3D2A250289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3594" y="453360"/>
            <a:ext cx="9104811" cy="538291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A54BCDB-D55F-5B3B-89C5-7BC33741A4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31384451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a:extLst>
              <a:ext uri="{FF2B5EF4-FFF2-40B4-BE49-F238E27FC236}">
                <a16:creationId xmlns:a16="http://schemas.microsoft.com/office/drawing/2014/main" id="{0B4DF66C-64E7-4685-896A-7F7C653D6736}"/>
              </a:ext>
            </a:extLst>
          </p:cNvPr>
          <p:cNvSpPr txBox="1"/>
          <p:nvPr/>
        </p:nvSpPr>
        <p:spPr>
          <a:xfrm>
            <a:off x="4419600" y="5867400"/>
            <a:ext cx="3352800" cy="369332"/>
          </a:xfrm>
          <a:prstGeom prst="rect">
            <a:avLst/>
          </a:prstGeom>
          <a:noFill/>
        </p:spPr>
        <p:txBody>
          <a:bodyPr wrap="square">
            <a:spAutoFit/>
          </a:bodyPr>
          <a:lstStyle/>
          <a:p>
            <a:r>
              <a:rPr lang="en-US" b="0" dirty="0">
                <a:solidFill>
                  <a:srgbClr val="A31515"/>
                </a:solidFill>
                <a:effectLst/>
                <a:latin typeface="Courier New" panose="02070309020205020404" pitchFamily="49" charset="0"/>
              </a:rPr>
              <a:t>"the god </a:t>
            </a:r>
            <a:r>
              <a:rPr lang="en-US" b="0" dirty="0" err="1">
                <a:solidFill>
                  <a:srgbClr val="A31515"/>
                </a:solidFill>
                <a:effectLst/>
                <a:latin typeface="Courier New" panose="02070309020205020404" pitchFamily="49" charset="0"/>
              </a:rPr>
              <a:t>graal</a:t>
            </a:r>
            <a:r>
              <a:rPr lang="en-US" b="0" dirty="0">
                <a:solidFill>
                  <a:srgbClr val="A31515"/>
                </a:solidFill>
                <a:effectLst/>
                <a:latin typeface="Courier New" panose="02070309020205020404" pitchFamily="49" charset="0"/>
              </a:rPr>
              <a:t> </a:t>
            </a:r>
            <a:r>
              <a:rPr lang="en-US" dirty="0">
                <a:solidFill>
                  <a:srgbClr val="A31515"/>
                </a:solidFill>
                <a:latin typeface="Courier New" panose="02070309020205020404" pitchFamily="49" charset="0"/>
              </a:rPr>
              <a:t>t</a:t>
            </a:r>
            <a:r>
              <a:rPr lang="en-US" b="0" dirty="0">
                <a:solidFill>
                  <a:srgbClr val="A31515"/>
                </a:solidFill>
                <a:effectLst/>
                <a:latin typeface="Courier New" panose="02070309020205020404" pitchFamily="49" charset="0"/>
              </a:rPr>
              <a:t>rophy"</a:t>
            </a:r>
            <a:endParaRPr lang="en-US" b="0" dirty="0">
              <a:solidFill>
                <a:srgbClr val="000000"/>
              </a:solidFill>
              <a:effectLst/>
              <a:latin typeface="Courier New" panose="02070309020205020404" pitchFamily="49" charset="0"/>
            </a:endParaRPr>
          </a:p>
        </p:txBody>
      </p:sp>
      <p:pic>
        <p:nvPicPr>
          <p:cNvPr id="2052" name="Picture 4">
            <a:extLst>
              <a:ext uri="{FF2B5EF4-FFF2-40B4-BE49-F238E27FC236}">
                <a16:creationId xmlns:a16="http://schemas.microsoft.com/office/drawing/2014/main" id="{0D88C027-08A7-4529-904E-4D0A10AD62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7600" y="733425"/>
            <a:ext cx="4876800" cy="48768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878C0D41-504E-4EBF-8A06-B2DD0398ACB5}"/>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D5664FC7-4F62-4742-9E57-EEAA8412FC8C}"/>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1107176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1A7F95F-DF49-4049-8E56-6BE364BD01F5}"/>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Ellipse 5">
            <a:extLst>
              <a:ext uri="{FF2B5EF4-FFF2-40B4-BE49-F238E27FC236}">
                <a16:creationId xmlns:a16="http://schemas.microsoft.com/office/drawing/2014/main" id="{E2917D9B-21CE-4372-B96E-35EF0DDDE4DB}"/>
              </a:ext>
            </a:extLst>
          </p:cNvPr>
          <p:cNvSpPr/>
          <p:nvPr/>
        </p:nvSpPr>
        <p:spPr>
          <a:xfrm>
            <a:off x="504825" y="-1476608"/>
            <a:ext cx="11182350" cy="10315808"/>
          </a:xfrm>
          <a:prstGeom prst="ellipse">
            <a:avLst/>
          </a:prstGeom>
          <a:solidFill>
            <a:srgbClr val="7030A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5" name="Ellipse 4">
            <a:extLst>
              <a:ext uri="{FF2B5EF4-FFF2-40B4-BE49-F238E27FC236}">
                <a16:creationId xmlns:a16="http://schemas.microsoft.com/office/drawing/2014/main" id="{0E8E363D-2206-4FDB-AA2A-2D73D82FCC61}"/>
              </a:ext>
            </a:extLst>
          </p:cNvPr>
          <p:cNvSpPr/>
          <p:nvPr/>
        </p:nvSpPr>
        <p:spPr>
          <a:xfrm>
            <a:off x="4073701" y="647237"/>
            <a:ext cx="7284489" cy="6592225"/>
          </a:xfrm>
          <a:prstGeom prst="ellipse">
            <a:avLst/>
          </a:prstGeom>
          <a:solidFill>
            <a:schemeClr val="accent2">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4" name="Ellipse 3">
            <a:extLst>
              <a:ext uri="{FF2B5EF4-FFF2-40B4-BE49-F238E27FC236}">
                <a16:creationId xmlns:a16="http://schemas.microsoft.com/office/drawing/2014/main" id="{5119DFC2-30A9-4D5C-90CA-DAA6CD556EFC}"/>
              </a:ext>
            </a:extLst>
          </p:cNvPr>
          <p:cNvSpPr/>
          <p:nvPr/>
        </p:nvSpPr>
        <p:spPr>
          <a:xfrm>
            <a:off x="5264366" y="2467212"/>
            <a:ext cx="4415211" cy="4137166"/>
          </a:xfrm>
          <a:prstGeom prst="ellips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p>
        </p:txBody>
      </p:sp>
      <p:sp>
        <p:nvSpPr>
          <p:cNvPr id="2" name="ZoneTexte 1">
            <a:extLst>
              <a:ext uri="{FF2B5EF4-FFF2-40B4-BE49-F238E27FC236}">
                <a16:creationId xmlns:a16="http://schemas.microsoft.com/office/drawing/2014/main" id="{0FA68BD3-2291-42EF-995D-918B725BBC99}"/>
              </a:ext>
            </a:extLst>
          </p:cNvPr>
          <p:cNvSpPr txBox="1"/>
          <p:nvPr/>
        </p:nvSpPr>
        <p:spPr>
          <a:xfrm>
            <a:off x="5879545" y="1649079"/>
            <a:ext cx="3672800" cy="646331"/>
          </a:xfrm>
          <a:prstGeom prst="rect">
            <a:avLst/>
          </a:prstGeom>
          <a:noFill/>
        </p:spPr>
        <p:txBody>
          <a:bodyPr wrap="none" rtlCol="0">
            <a:spAutoFit/>
          </a:bodyPr>
          <a:lstStyle/>
          <a:p>
            <a:r>
              <a:rPr lang="en-US" sz="3600" dirty="0">
                <a:solidFill>
                  <a:schemeClr val="bg2"/>
                </a:solidFill>
              </a:rPr>
              <a:t>Machine Learning</a:t>
            </a:r>
          </a:p>
        </p:txBody>
      </p:sp>
      <p:sp>
        <p:nvSpPr>
          <p:cNvPr id="9" name="ZoneTexte 8">
            <a:extLst>
              <a:ext uri="{FF2B5EF4-FFF2-40B4-BE49-F238E27FC236}">
                <a16:creationId xmlns:a16="http://schemas.microsoft.com/office/drawing/2014/main" id="{250360B7-0FA3-41E1-B706-4FC6EC080FEB}"/>
              </a:ext>
            </a:extLst>
          </p:cNvPr>
          <p:cNvSpPr txBox="1"/>
          <p:nvPr/>
        </p:nvSpPr>
        <p:spPr>
          <a:xfrm>
            <a:off x="2206745" y="430787"/>
            <a:ext cx="4109330" cy="646331"/>
          </a:xfrm>
          <a:prstGeom prst="rect">
            <a:avLst/>
          </a:prstGeom>
          <a:noFill/>
        </p:spPr>
        <p:txBody>
          <a:bodyPr wrap="none" rtlCol="0">
            <a:spAutoFit/>
          </a:bodyPr>
          <a:lstStyle/>
          <a:p>
            <a:r>
              <a:rPr lang="en-US" sz="3600">
                <a:solidFill>
                  <a:schemeClr val="bg2"/>
                </a:solidFill>
              </a:rPr>
              <a:t>Artificial Intelligence</a:t>
            </a:r>
          </a:p>
        </p:txBody>
      </p:sp>
      <p:sp>
        <p:nvSpPr>
          <p:cNvPr id="10" name="Rectangle 9">
            <a:extLst>
              <a:ext uri="{FF2B5EF4-FFF2-40B4-BE49-F238E27FC236}">
                <a16:creationId xmlns:a16="http://schemas.microsoft.com/office/drawing/2014/main" id="{B0811E33-36AF-4705-94F1-D3087A7F4CCF}"/>
              </a:ext>
            </a:extLst>
          </p:cNvPr>
          <p:cNvSpPr/>
          <p:nvPr/>
        </p:nvSpPr>
        <p:spPr>
          <a:xfrm>
            <a:off x="0" y="6432576"/>
            <a:ext cx="12192000" cy="4254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
        <p:nvSpPr>
          <p:cNvPr id="3" name="Ellipse 2">
            <a:extLst>
              <a:ext uri="{FF2B5EF4-FFF2-40B4-BE49-F238E27FC236}">
                <a16:creationId xmlns:a16="http://schemas.microsoft.com/office/drawing/2014/main" id="{D3940FB0-E16A-E9EB-6162-F98CA569BB20}"/>
              </a:ext>
            </a:extLst>
          </p:cNvPr>
          <p:cNvSpPr/>
          <p:nvPr/>
        </p:nvSpPr>
        <p:spPr>
          <a:xfrm>
            <a:off x="7078507" y="3979379"/>
            <a:ext cx="2117745" cy="1931501"/>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Supervised</a:t>
            </a:r>
          </a:p>
        </p:txBody>
      </p:sp>
      <p:sp>
        <p:nvSpPr>
          <p:cNvPr id="11" name="ZoneTexte 10">
            <a:extLst>
              <a:ext uri="{FF2B5EF4-FFF2-40B4-BE49-F238E27FC236}">
                <a16:creationId xmlns:a16="http://schemas.microsoft.com/office/drawing/2014/main" id="{DC490FBE-ED7B-0355-17EE-132B2EFE0002}"/>
              </a:ext>
            </a:extLst>
          </p:cNvPr>
          <p:cNvSpPr txBox="1"/>
          <p:nvPr/>
        </p:nvSpPr>
        <p:spPr>
          <a:xfrm>
            <a:off x="5931574" y="3249398"/>
            <a:ext cx="3020379" cy="646331"/>
          </a:xfrm>
          <a:prstGeom prst="rect">
            <a:avLst/>
          </a:prstGeom>
          <a:noFill/>
        </p:spPr>
        <p:txBody>
          <a:bodyPr wrap="none" rtlCol="0">
            <a:spAutoFit/>
          </a:bodyPr>
          <a:lstStyle/>
          <a:p>
            <a:r>
              <a:rPr lang="en-US" sz="3600" dirty="0">
                <a:solidFill>
                  <a:schemeClr val="bg2"/>
                </a:solidFill>
              </a:rPr>
              <a:t>Deep Learning</a:t>
            </a:r>
          </a:p>
        </p:txBody>
      </p:sp>
    </p:spTree>
    <p:extLst>
      <p:ext uri="{BB962C8B-B14F-4D97-AF65-F5344CB8AC3E}">
        <p14:creationId xmlns:p14="http://schemas.microsoft.com/office/powerpoint/2010/main" val="239572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B629FCC-9E67-4188-9CED-F4E2CD456768}"/>
              </a:ext>
            </a:extLst>
          </p:cNvPr>
          <p:cNvSpPr txBox="1"/>
          <p:nvPr/>
        </p:nvSpPr>
        <p:spPr>
          <a:xfrm>
            <a:off x="1314464" y="2301240"/>
            <a:ext cx="3455656" cy="1323439"/>
          </a:xfrm>
          <a:prstGeom prst="rect">
            <a:avLst/>
          </a:prstGeom>
          <a:noFill/>
        </p:spPr>
        <p:txBody>
          <a:bodyPr wrap="square" rtlCol="0">
            <a:spAutoFit/>
          </a:bodyPr>
          <a:lstStyle/>
          <a:p>
            <a:pPr algn="ctr"/>
            <a:r>
              <a:rPr lang="en-US" sz="4000" dirty="0"/>
              <a:t>Structured data</a:t>
            </a:r>
          </a:p>
        </p:txBody>
      </p:sp>
      <p:pic>
        <p:nvPicPr>
          <p:cNvPr id="7170" name="Picture 2">
            <a:extLst>
              <a:ext uri="{FF2B5EF4-FFF2-40B4-BE49-F238E27FC236}">
                <a16:creationId xmlns:a16="http://schemas.microsoft.com/office/drawing/2014/main" id="{2C95A632-4A8A-4744-AD9A-AB698C3D8A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0842" y="390521"/>
            <a:ext cx="4876800" cy="4876800"/>
          </a:xfrm>
          <a:prstGeom prst="rect">
            <a:avLst/>
          </a:prstGeom>
          <a:noFill/>
          <a:extLst>
            <a:ext uri="{909E8E84-426E-40DD-AFC4-6F175D3DCCD1}">
              <a14:hiddenFill xmlns:a14="http://schemas.microsoft.com/office/drawing/2010/main">
                <a:solidFill>
                  <a:srgbClr val="FFFFFF"/>
                </a:solidFill>
              </a14:hiddenFill>
            </a:ext>
          </a:extLst>
        </p:spPr>
      </p:pic>
      <p:sp>
        <p:nvSpPr>
          <p:cNvPr id="6" name="ZoneTexte 5">
            <a:extLst>
              <a:ext uri="{FF2B5EF4-FFF2-40B4-BE49-F238E27FC236}">
                <a16:creationId xmlns:a16="http://schemas.microsoft.com/office/drawing/2014/main" id="{4E9DAF57-1921-4CBC-9EB8-4E63DD349262}"/>
              </a:ext>
            </a:extLst>
          </p:cNvPr>
          <p:cNvSpPr txBox="1"/>
          <p:nvPr/>
        </p:nvSpPr>
        <p:spPr>
          <a:xfrm>
            <a:off x="6427919" y="5357756"/>
            <a:ext cx="3509900" cy="369332"/>
          </a:xfrm>
          <a:prstGeom prst="rect">
            <a:avLst/>
          </a:prstGeom>
          <a:noFill/>
        </p:spPr>
        <p:txBody>
          <a:bodyPr wrap="square">
            <a:spAutoFit/>
          </a:bodyPr>
          <a:lstStyle/>
          <a:p>
            <a:r>
              <a:rPr lang="en-US" b="0" dirty="0">
                <a:solidFill>
                  <a:srgbClr val="A31515"/>
                </a:solidFill>
                <a:effectLst/>
                <a:latin typeface="Courier New" panose="02070309020205020404" pitchFamily="49" charset="0"/>
              </a:rPr>
              <a:t>"excel structured data"</a:t>
            </a:r>
            <a:endParaRPr lang="en-US" b="0" dirty="0">
              <a:solidFill>
                <a:srgbClr val="000000"/>
              </a:solidFill>
              <a:effectLst/>
              <a:latin typeface="Courier New" panose="02070309020205020404" pitchFamily="49" charset="0"/>
            </a:endParaRPr>
          </a:p>
        </p:txBody>
      </p:sp>
      <p:sp>
        <p:nvSpPr>
          <p:cNvPr id="7" name="Rectangle 6">
            <a:extLst>
              <a:ext uri="{FF2B5EF4-FFF2-40B4-BE49-F238E27FC236}">
                <a16:creationId xmlns:a16="http://schemas.microsoft.com/office/drawing/2014/main" id="{9A7C37DF-0E47-4021-9461-9FC881F6567C}"/>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9567376-C7CF-49D7-AB3F-035FA7782598}"/>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146331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F230402-618B-40A4-9BA7-89B5A89EB95F}"/>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ZoneTexte 6">
            <a:extLst>
              <a:ext uri="{FF2B5EF4-FFF2-40B4-BE49-F238E27FC236}">
                <a16:creationId xmlns:a16="http://schemas.microsoft.com/office/drawing/2014/main" id="{600A81CA-E929-4E02-B61B-893BBFCFDEB1}"/>
              </a:ext>
            </a:extLst>
          </p:cNvPr>
          <p:cNvSpPr txBox="1"/>
          <p:nvPr/>
        </p:nvSpPr>
        <p:spPr>
          <a:xfrm>
            <a:off x="6400423" y="523309"/>
            <a:ext cx="6134100" cy="769441"/>
          </a:xfrm>
          <a:prstGeom prst="rect">
            <a:avLst/>
          </a:prstGeom>
          <a:noFill/>
        </p:spPr>
        <p:txBody>
          <a:bodyPr wrap="square">
            <a:spAutoFit/>
          </a:bodyPr>
          <a:lstStyle/>
          <a:p>
            <a:pPr algn="ctr"/>
            <a:r>
              <a:rPr lang="en-US" sz="4400" dirty="0"/>
              <a:t>Unstructured data</a:t>
            </a:r>
          </a:p>
        </p:txBody>
      </p:sp>
      <p:pic>
        <p:nvPicPr>
          <p:cNvPr id="8196" name="Picture 4">
            <a:extLst>
              <a:ext uri="{FF2B5EF4-FFF2-40B4-BE49-F238E27FC236}">
                <a16:creationId xmlns:a16="http://schemas.microsoft.com/office/drawing/2014/main" id="{458396DC-FF83-4E54-BFC4-BE2C6BDFA9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7561" y="2099963"/>
            <a:ext cx="2954215" cy="2954215"/>
          </a:xfrm>
          <a:prstGeom prst="rect">
            <a:avLst/>
          </a:prstGeom>
          <a:noFill/>
          <a:extLst>
            <a:ext uri="{909E8E84-426E-40DD-AFC4-6F175D3DCCD1}">
              <a14:hiddenFill xmlns:a14="http://schemas.microsoft.com/office/drawing/2010/main">
                <a:solidFill>
                  <a:srgbClr val="FFFFFF"/>
                </a:solidFill>
              </a14:hiddenFill>
            </a:ext>
          </a:extLst>
        </p:spPr>
      </p:pic>
      <p:sp>
        <p:nvSpPr>
          <p:cNvPr id="9" name="ZoneTexte 8">
            <a:extLst>
              <a:ext uri="{FF2B5EF4-FFF2-40B4-BE49-F238E27FC236}">
                <a16:creationId xmlns:a16="http://schemas.microsoft.com/office/drawing/2014/main" id="{CFC02C65-0BBA-412D-915F-153CF60FFEFB}"/>
              </a:ext>
            </a:extLst>
          </p:cNvPr>
          <p:cNvSpPr txBox="1"/>
          <p:nvPr/>
        </p:nvSpPr>
        <p:spPr>
          <a:xfrm>
            <a:off x="3282203" y="5095633"/>
            <a:ext cx="2954215" cy="369332"/>
          </a:xfrm>
          <a:prstGeom prst="rect">
            <a:avLst/>
          </a:prstGeom>
          <a:noFill/>
        </p:spPr>
        <p:txBody>
          <a:bodyPr wrap="square">
            <a:spAutoFit/>
          </a:bodyPr>
          <a:lstStyle/>
          <a:p>
            <a:r>
              <a:rPr lang="en-US" b="0" dirty="0">
                <a:solidFill>
                  <a:srgbClr val="A31515"/>
                </a:solidFill>
                <a:effectLst/>
                <a:latin typeface="Courier New" panose="02070309020205020404" pitchFamily="49" charset="0"/>
              </a:rPr>
              <a:t>"big music speaker"</a:t>
            </a:r>
            <a:endParaRPr lang="en-US" b="0" dirty="0">
              <a:solidFill>
                <a:srgbClr val="000000"/>
              </a:solidFill>
              <a:effectLst/>
              <a:latin typeface="Courier New" panose="02070309020205020404" pitchFamily="49" charset="0"/>
            </a:endParaRPr>
          </a:p>
        </p:txBody>
      </p:sp>
      <p:sp>
        <p:nvSpPr>
          <p:cNvPr id="10" name="ZoneTexte 9">
            <a:extLst>
              <a:ext uri="{FF2B5EF4-FFF2-40B4-BE49-F238E27FC236}">
                <a16:creationId xmlns:a16="http://schemas.microsoft.com/office/drawing/2014/main" id="{B116A1B6-3520-488E-87E9-D69CB67692B3}"/>
              </a:ext>
            </a:extLst>
          </p:cNvPr>
          <p:cNvSpPr txBox="1"/>
          <p:nvPr/>
        </p:nvSpPr>
        <p:spPr>
          <a:xfrm>
            <a:off x="433346" y="2634599"/>
            <a:ext cx="2954215" cy="646331"/>
          </a:xfrm>
          <a:prstGeom prst="rect">
            <a:avLst/>
          </a:prstGeom>
          <a:noFill/>
        </p:spPr>
        <p:txBody>
          <a:bodyPr wrap="square">
            <a:spAutoFit/>
          </a:bodyPr>
          <a:lstStyle/>
          <a:p>
            <a:pPr algn="ctr"/>
            <a:r>
              <a:rPr lang="en-US" b="0" dirty="0">
                <a:solidFill>
                  <a:srgbClr val="A31515"/>
                </a:solidFill>
                <a:effectLst/>
                <a:latin typeface="Courier New" panose="02070309020205020404" pitchFamily="49" charset="0"/>
              </a:rPr>
              <a:t>"text from an old book on a table"</a:t>
            </a:r>
            <a:endParaRPr lang="en-US" b="0" dirty="0">
              <a:solidFill>
                <a:srgbClr val="000000"/>
              </a:solidFill>
              <a:effectLst/>
              <a:latin typeface="Courier New" panose="02070309020205020404" pitchFamily="49" charset="0"/>
            </a:endParaRPr>
          </a:p>
        </p:txBody>
      </p:sp>
      <p:pic>
        <p:nvPicPr>
          <p:cNvPr id="8198" name="Picture 6">
            <a:extLst>
              <a:ext uri="{FF2B5EF4-FFF2-40B4-BE49-F238E27FC236}">
                <a16:creationId xmlns:a16="http://schemas.microsoft.com/office/drawing/2014/main" id="{6F7314CE-116D-48C9-9511-BEE4C492E0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9004" y="1713387"/>
            <a:ext cx="3135086" cy="3135086"/>
          </a:xfrm>
          <a:prstGeom prst="rect">
            <a:avLst/>
          </a:prstGeom>
          <a:noFill/>
          <a:extLst>
            <a:ext uri="{909E8E84-426E-40DD-AFC4-6F175D3DCCD1}">
              <a14:hiddenFill xmlns:a14="http://schemas.microsoft.com/office/drawing/2010/main">
                <a:solidFill>
                  <a:srgbClr val="FFFFFF"/>
                </a:solidFill>
              </a14:hiddenFill>
            </a:ext>
          </a:extLst>
        </p:spPr>
      </p:pic>
      <p:sp>
        <p:nvSpPr>
          <p:cNvPr id="14" name="ZoneTexte 13">
            <a:extLst>
              <a:ext uri="{FF2B5EF4-FFF2-40B4-BE49-F238E27FC236}">
                <a16:creationId xmlns:a16="http://schemas.microsoft.com/office/drawing/2014/main" id="{58DE74E6-F18B-4332-A990-D76B26EE1BAC}"/>
              </a:ext>
            </a:extLst>
          </p:cNvPr>
          <p:cNvSpPr txBox="1"/>
          <p:nvPr/>
        </p:nvSpPr>
        <p:spPr>
          <a:xfrm>
            <a:off x="6602801" y="4910967"/>
            <a:ext cx="4363497" cy="369332"/>
          </a:xfrm>
          <a:prstGeom prst="rect">
            <a:avLst/>
          </a:prstGeom>
          <a:noFill/>
        </p:spPr>
        <p:txBody>
          <a:bodyPr wrap="square">
            <a:spAutoFit/>
          </a:bodyPr>
          <a:lstStyle/>
          <a:p>
            <a:r>
              <a:rPr lang="en-US" b="0" dirty="0">
                <a:solidFill>
                  <a:srgbClr val="A31515"/>
                </a:solidFill>
                <a:effectLst/>
                <a:latin typeface="Courier New" panose="02070309020205020404" pitchFamily="49" charset="0"/>
              </a:rPr>
              <a:t>"camera outside on the beach"</a:t>
            </a:r>
            <a:endParaRPr lang="en-US" b="0" dirty="0">
              <a:solidFill>
                <a:srgbClr val="000000"/>
              </a:solidFill>
              <a:effectLst/>
              <a:latin typeface="Courier New" panose="02070309020205020404" pitchFamily="49" charset="0"/>
            </a:endParaRPr>
          </a:p>
        </p:txBody>
      </p:sp>
      <p:pic>
        <p:nvPicPr>
          <p:cNvPr id="8200" name="Picture 8">
            <a:extLst>
              <a:ext uri="{FF2B5EF4-FFF2-40B4-BE49-F238E27FC236}">
                <a16:creationId xmlns:a16="http://schemas.microsoft.com/office/drawing/2014/main" id="{CB9776D9-A80A-4FF0-85D9-DE0842D378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9428" y="139846"/>
            <a:ext cx="2494753" cy="2494753"/>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2555919B-768E-416A-8A91-5DBCB52E0C7C}"/>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2057509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649BE8C-3A27-4B1E-A59F-651E0FAFA646}"/>
              </a:ext>
            </a:extLst>
          </p:cNvPr>
          <p:cNvSpPr>
            <a:spLocks noGrp="1"/>
          </p:cNvSpPr>
          <p:nvPr>
            <p:ph type="title"/>
          </p:nvPr>
        </p:nvSpPr>
        <p:spPr>
          <a:xfrm>
            <a:off x="838200" y="2365375"/>
            <a:ext cx="10515600" cy="1325563"/>
          </a:xfrm>
          <a:solidFill>
            <a:schemeClr val="accent6"/>
          </a:solidFill>
        </p:spPr>
        <p:txBody>
          <a:bodyPr/>
          <a:lstStyle/>
          <a:p>
            <a:pPr algn="ctr"/>
            <a:r>
              <a:rPr lang="fr-FR" dirty="0">
                <a:solidFill>
                  <a:schemeClr val="bg1"/>
                </a:solidFill>
              </a:rPr>
              <a:t>3 </a:t>
            </a:r>
            <a:r>
              <a:rPr lang="fr-FR" dirty="0" err="1">
                <a:solidFill>
                  <a:schemeClr val="bg1"/>
                </a:solidFill>
              </a:rPr>
              <a:t>Paradigm</a:t>
            </a:r>
            <a:r>
              <a:rPr lang="fr-FR" dirty="0">
                <a:solidFill>
                  <a:schemeClr val="bg1"/>
                </a:solidFill>
              </a:rPr>
              <a:t> shift</a:t>
            </a:r>
          </a:p>
        </p:txBody>
      </p:sp>
      <p:sp>
        <p:nvSpPr>
          <p:cNvPr id="3" name="Espace réservé du contenu 2">
            <a:extLst>
              <a:ext uri="{FF2B5EF4-FFF2-40B4-BE49-F238E27FC236}">
                <a16:creationId xmlns:a16="http://schemas.microsoft.com/office/drawing/2014/main" id="{ABE57DCE-254B-4D3F-B427-1BCEA6A236F1}"/>
              </a:ext>
            </a:extLst>
          </p:cNvPr>
          <p:cNvSpPr>
            <a:spLocks noGrp="1"/>
          </p:cNvSpPr>
          <p:nvPr>
            <p:ph idx="1"/>
          </p:nvPr>
        </p:nvSpPr>
        <p:spPr/>
        <p:txBody>
          <a:bodyPr/>
          <a:lstStyle/>
          <a:p>
            <a:endParaRPr lang="fr-FR"/>
          </a:p>
        </p:txBody>
      </p:sp>
      <p:pic>
        <p:nvPicPr>
          <p:cNvPr id="5" name="Image 4">
            <a:extLst>
              <a:ext uri="{FF2B5EF4-FFF2-40B4-BE49-F238E27FC236}">
                <a16:creationId xmlns:a16="http://schemas.microsoft.com/office/drawing/2014/main" id="{904C8D40-A31C-47CF-8C7A-25BC27A3D62D}"/>
              </a:ext>
            </a:extLst>
          </p:cNvPr>
          <p:cNvPicPr>
            <a:picLocks noChangeAspect="1"/>
          </p:cNvPicPr>
          <p:nvPr/>
        </p:nvPicPr>
        <p:blipFill>
          <a:blip r:embed="rId3"/>
          <a:stretch>
            <a:fillRect/>
          </a:stretch>
        </p:blipFill>
        <p:spPr>
          <a:xfrm>
            <a:off x="2857500" y="2697559"/>
            <a:ext cx="661194" cy="661194"/>
          </a:xfrm>
          <a:prstGeom prst="rect">
            <a:avLst/>
          </a:prstGeom>
        </p:spPr>
      </p:pic>
    </p:spTree>
    <p:extLst>
      <p:ext uri="{BB962C8B-B14F-4D97-AF65-F5344CB8AC3E}">
        <p14:creationId xmlns:p14="http://schemas.microsoft.com/office/powerpoint/2010/main" val="14003029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776D491D-95CD-4E38-BD5B-35F4CBFE7011}"/>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D3A6BBA-FF45-D665-E7E5-FD4392FA230D}"/>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
        <p:nvSpPr>
          <p:cNvPr id="4" name="Rectangle 3">
            <a:extLst>
              <a:ext uri="{FF2B5EF4-FFF2-40B4-BE49-F238E27FC236}">
                <a16:creationId xmlns:a16="http://schemas.microsoft.com/office/drawing/2014/main" id="{9D9377F4-24AC-49D7-BF0D-4E8AB3906767}"/>
              </a:ext>
            </a:extLst>
          </p:cNvPr>
          <p:cNvSpPr/>
          <p:nvPr/>
        </p:nvSpPr>
        <p:spPr>
          <a:xfrm>
            <a:off x="4586522" y="1565319"/>
            <a:ext cx="2788920" cy="17099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Classical programming</a:t>
            </a:r>
          </a:p>
        </p:txBody>
      </p:sp>
      <p:cxnSp>
        <p:nvCxnSpPr>
          <p:cNvPr id="6" name="Connecteur droit avec flèche 5">
            <a:extLst>
              <a:ext uri="{FF2B5EF4-FFF2-40B4-BE49-F238E27FC236}">
                <a16:creationId xmlns:a16="http://schemas.microsoft.com/office/drawing/2014/main" id="{636380CE-31B8-4E69-8A4C-8092C5C4F53B}"/>
              </a:ext>
            </a:extLst>
          </p:cNvPr>
          <p:cNvCxnSpPr>
            <a:cxnSpLocks/>
          </p:cNvCxnSpPr>
          <p:nvPr/>
        </p:nvCxnSpPr>
        <p:spPr>
          <a:xfrm>
            <a:off x="3229444" y="2130875"/>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7" name="Connecteur droit avec flèche 6">
            <a:extLst>
              <a:ext uri="{FF2B5EF4-FFF2-40B4-BE49-F238E27FC236}">
                <a16:creationId xmlns:a16="http://schemas.microsoft.com/office/drawing/2014/main" id="{E84E8571-A117-4D3B-B337-695FE01F1F44}"/>
              </a:ext>
            </a:extLst>
          </p:cNvPr>
          <p:cNvCxnSpPr/>
          <p:nvPr/>
        </p:nvCxnSpPr>
        <p:spPr>
          <a:xfrm>
            <a:off x="3214922" y="2644310"/>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8" name="ZoneTexte 7">
            <a:extLst>
              <a:ext uri="{FF2B5EF4-FFF2-40B4-BE49-F238E27FC236}">
                <a16:creationId xmlns:a16="http://schemas.microsoft.com/office/drawing/2014/main" id="{3BD215DE-4BF1-40F6-B65F-7287D36A24F3}"/>
              </a:ext>
            </a:extLst>
          </p:cNvPr>
          <p:cNvSpPr txBox="1"/>
          <p:nvPr/>
        </p:nvSpPr>
        <p:spPr>
          <a:xfrm>
            <a:off x="1797506" y="1821615"/>
            <a:ext cx="1149867" cy="584775"/>
          </a:xfrm>
          <a:prstGeom prst="rect">
            <a:avLst/>
          </a:prstGeom>
          <a:noFill/>
        </p:spPr>
        <p:txBody>
          <a:bodyPr wrap="none" rtlCol="0">
            <a:spAutoFit/>
          </a:bodyPr>
          <a:lstStyle/>
          <a:p>
            <a:r>
              <a:rPr lang="en-US" sz="3200"/>
              <a:t>Rules</a:t>
            </a:r>
          </a:p>
        </p:txBody>
      </p:sp>
      <p:sp>
        <p:nvSpPr>
          <p:cNvPr id="9" name="ZoneTexte 8">
            <a:extLst>
              <a:ext uri="{FF2B5EF4-FFF2-40B4-BE49-F238E27FC236}">
                <a16:creationId xmlns:a16="http://schemas.microsoft.com/office/drawing/2014/main" id="{9D3F8072-33BD-4A69-BDBA-5D22A61ACC28}"/>
              </a:ext>
            </a:extLst>
          </p:cNvPr>
          <p:cNvSpPr txBox="1"/>
          <p:nvPr/>
        </p:nvSpPr>
        <p:spPr>
          <a:xfrm>
            <a:off x="1890241" y="2351922"/>
            <a:ext cx="1010213" cy="584775"/>
          </a:xfrm>
          <a:prstGeom prst="rect">
            <a:avLst/>
          </a:prstGeom>
          <a:noFill/>
        </p:spPr>
        <p:txBody>
          <a:bodyPr wrap="none" rtlCol="0">
            <a:spAutoFit/>
          </a:bodyPr>
          <a:lstStyle/>
          <a:p>
            <a:r>
              <a:rPr lang="en-US" sz="3200"/>
              <a:t>Data</a:t>
            </a:r>
          </a:p>
        </p:txBody>
      </p:sp>
      <p:cxnSp>
        <p:nvCxnSpPr>
          <p:cNvPr id="13" name="Connecteur droit avec flèche 12">
            <a:extLst>
              <a:ext uri="{FF2B5EF4-FFF2-40B4-BE49-F238E27FC236}">
                <a16:creationId xmlns:a16="http://schemas.microsoft.com/office/drawing/2014/main" id="{E057AFB8-54CF-4999-B46B-8D762DBB4EA6}"/>
              </a:ext>
            </a:extLst>
          </p:cNvPr>
          <p:cNvCxnSpPr/>
          <p:nvPr/>
        </p:nvCxnSpPr>
        <p:spPr>
          <a:xfrm>
            <a:off x="7375442" y="2420283"/>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4" name="ZoneTexte 13">
            <a:extLst>
              <a:ext uri="{FF2B5EF4-FFF2-40B4-BE49-F238E27FC236}">
                <a16:creationId xmlns:a16="http://schemas.microsoft.com/office/drawing/2014/main" id="{5E82B0D7-5FEA-498C-A55D-6289B1EBF9C6}"/>
              </a:ext>
            </a:extLst>
          </p:cNvPr>
          <p:cNvSpPr txBox="1"/>
          <p:nvPr/>
        </p:nvSpPr>
        <p:spPr>
          <a:xfrm>
            <a:off x="8969414" y="2059535"/>
            <a:ext cx="1626023" cy="584775"/>
          </a:xfrm>
          <a:prstGeom prst="rect">
            <a:avLst/>
          </a:prstGeom>
          <a:noFill/>
        </p:spPr>
        <p:txBody>
          <a:bodyPr wrap="none" rtlCol="0">
            <a:spAutoFit/>
          </a:bodyPr>
          <a:lstStyle/>
          <a:p>
            <a:r>
              <a:rPr lang="en-US" sz="3200"/>
              <a:t>Answers</a:t>
            </a:r>
          </a:p>
        </p:txBody>
      </p:sp>
      <p:sp>
        <p:nvSpPr>
          <p:cNvPr id="10" name="ZoneTexte 9">
            <a:extLst>
              <a:ext uri="{FF2B5EF4-FFF2-40B4-BE49-F238E27FC236}">
                <a16:creationId xmlns:a16="http://schemas.microsoft.com/office/drawing/2014/main" id="{E2641B9A-875C-44F4-8734-0D1E5A2E8F11}"/>
              </a:ext>
            </a:extLst>
          </p:cNvPr>
          <p:cNvSpPr txBox="1"/>
          <p:nvPr/>
        </p:nvSpPr>
        <p:spPr>
          <a:xfrm>
            <a:off x="9319052" y="-6227"/>
            <a:ext cx="2864384" cy="369332"/>
          </a:xfrm>
          <a:prstGeom prst="rect">
            <a:avLst/>
          </a:prstGeom>
          <a:solidFill>
            <a:schemeClr val="bg1"/>
          </a:solidFill>
          <a:ln>
            <a:solidFill>
              <a:schemeClr val="bg2">
                <a:lumMod val="25000"/>
              </a:schemeClr>
            </a:solidFill>
          </a:ln>
        </p:spPr>
        <p:txBody>
          <a:bodyPr wrap="square" rtlCol="0">
            <a:spAutoFit/>
          </a:bodyPr>
          <a:lstStyle/>
          <a:p>
            <a:pPr algn="ctr"/>
            <a:r>
              <a:rPr lang="en-US"/>
              <a:t>Deep Learning</a:t>
            </a:r>
          </a:p>
        </p:txBody>
      </p:sp>
      <p:pic>
        <p:nvPicPr>
          <p:cNvPr id="3" name="Image 2" descr="Une image contenant texte&#10;&#10;Description générée automatiquement">
            <a:extLst>
              <a:ext uri="{FF2B5EF4-FFF2-40B4-BE49-F238E27FC236}">
                <a16:creationId xmlns:a16="http://schemas.microsoft.com/office/drawing/2014/main" id="{C0AFF35B-26C8-4B5C-944C-B67D59846C71}"/>
              </a:ext>
            </a:extLst>
          </p:cNvPr>
          <p:cNvPicPr>
            <a:picLocks noChangeAspect="1"/>
          </p:cNvPicPr>
          <p:nvPr/>
        </p:nvPicPr>
        <p:blipFill>
          <a:blip r:embed="rId3"/>
          <a:stretch>
            <a:fillRect/>
          </a:stretch>
        </p:blipFill>
        <p:spPr>
          <a:xfrm rot="5400000">
            <a:off x="-127689" y="5964176"/>
            <a:ext cx="1021513" cy="766135"/>
          </a:xfrm>
          <a:prstGeom prst="rect">
            <a:avLst/>
          </a:prstGeom>
        </p:spPr>
      </p:pic>
      <p:sp>
        <p:nvSpPr>
          <p:cNvPr id="12" name="ZoneTexte 11">
            <a:extLst>
              <a:ext uri="{FF2B5EF4-FFF2-40B4-BE49-F238E27FC236}">
                <a16:creationId xmlns:a16="http://schemas.microsoft.com/office/drawing/2014/main" id="{E23FA4C6-4B74-40CD-9742-8E0EF0B923E0}"/>
              </a:ext>
            </a:extLst>
          </p:cNvPr>
          <p:cNvSpPr txBox="1"/>
          <p:nvPr/>
        </p:nvSpPr>
        <p:spPr>
          <a:xfrm flipH="1">
            <a:off x="857795" y="6035896"/>
            <a:ext cx="3352800" cy="369332"/>
          </a:xfrm>
          <a:prstGeom prst="rect">
            <a:avLst/>
          </a:prstGeom>
          <a:noFill/>
        </p:spPr>
        <p:txBody>
          <a:bodyPr wrap="square" rtlCol="0">
            <a:spAutoFit/>
          </a:bodyPr>
          <a:lstStyle/>
          <a:p>
            <a:r>
              <a:rPr lang="en-US" dirty="0"/>
              <a:t>Source : François Chollet</a:t>
            </a:r>
          </a:p>
        </p:txBody>
      </p:sp>
      <p:pic>
        <p:nvPicPr>
          <p:cNvPr id="22" name="Espace réservé du contenu 5">
            <a:extLst>
              <a:ext uri="{FF2B5EF4-FFF2-40B4-BE49-F238E27FC236}">
                <a16:creationId xmlns:a16="http://schemas.microsoft.com/office/drawing/2014/main" id="{BCEB39FF-597A-476D-BB4E-013580937690}"/>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2907" t="-1" r="16058" b="-2621"/>
          <a:stretch/>
        </p:blipFill>
        <p:spPr>
          <a:xfrm>
            <a:off x="12509448" y="6525576"/>
            <a:ext cx="816820" cy="664848"/>
          </a:xfrm>
          <a:effectLst>
            <a:outerShdw algn="ctr" rotWithShape="0">
              <a:srgbClr val="000000"/>
            </a:outerShdw>
          </a:effectLst>
        </p:spPr>
      </p:pic>
      <p:sp>
        <p:nvSpPr>
          <p:cNvPr id="2" name="Rectangle 1">
            <a:extLst>
              <a:ext uri="{FF2B5EF4-FFF2-40B4-BE49-F238E27FC236}">
                <a16:creationId xmlns:a16="http://schemas.microsoft.com/office/drawing/2014/main" id="{19444700-C13B-4B4E-8610-D99942DAA845}"/>
              </a:ext>
            </a:extLst>
          </p:cNvPr>
          <p:cNvSpPr/>
          <p:nvPr/>
        </p:nvSpPr>
        <p:spPr>
          <a:xfrm>
            <a:off x="-1" y="0"/>
            <a:ext cx="12183437"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sz="3600" dirty="0"/>
              <a:t>1) </a:t>
            </a:r>
            <a:r>
              <a:rPr lang="fr-FR" sz="3600" dirty="0" err="1"/>
              <a:t>Paradigm</a:t>
            </a:r>
            <a:r>
              <a:rPr lang="fr-FR" sz="3600" dirty="0"/>
              <a:t> shift : </a:t>
            </a:r>
            <a:r>
              <a:rPr lang="fr-FR" sz="3600" dirty="0" err="1"/>
              <a:t>Skills</a:t>
            </a:r>
            <a:endParaRPr lang="fr-FR" sz="3600" dirty="0"/>
          </a:p>
        </p:txBody>
      </p:sp>
      <p:pic>
        <p:nvPicPr>
          <p:cNvPr id="24" name="Image 23">
            <a:extLst>
              <a:ext uri="{FF2B5EF4-FFF2-40B4-BE49-F238E27FC236}">
                <a16:creationId xmlns:a16="http://schemas.microsoft.com/office/drawing/2014/main" id="{492B599E-877C-4E06-A922-CAA5D95FAD70}"/>
              </a:ext>
            </a:extLst>
          </p:cNvPr>
          <p:cNvPicPr>
            <a:picLocks noChangeAspect="1"/>
          </p:cNvPicPr>
          <p:nvPr/>
        </p:nvPicPr>
        <p:blipFill>
          <a:blip r:embed="rId5"/>
          <a:stretch>
            <a:fillRect/>
          </a:stretch>
        </p:blipFill>
        <p:spPr>
          <a:xfrm>
            <a:off x="1997889" y="126603"/>
            <a:ext cx="661194" cy="661194"/>
          </a:xfrm>
          <a:prstGeom prst="rect">
            <a:avLst/>
          </a:prstGeom>
        </p:spPr>
      </p:pic>
    </p:spTree>
    <p:extLst>
      <p:ext uri="{BB962C8B-B14F-4D97-AF65-F5344CB8AC3E}">
        <p14:creationId xmlns:p14="http://schemas.microsoft.com/office/powerpoint/2010/main" val="532240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776D491D-95CD-4E38-BD5B-35F4CBFE7011}"/>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D3A6BBA-FF45-D665-E7E5-FD4392FA230D}"/>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
        <p:nvSpPr>
          <p:cNvPr id="4" name="Rectangle 3">
            <a:extLst>
              <a:ext uri="{FF2B5EF4-FFF2-40B4-BE49-F238E27FC236}">
                <a16:creationId xmlns:a16="http://schemas.microsoft.com/office/drawing/2014/main" id="{9D9377F4-24AC-49D7-BF0D-4E8AB3906767}"/>
              </a:ext>
            </a:extLst>
          </p:cNvPr>
          <p:cNvSpPr/>
          <p:nvPr/>
        </p:nvSpPr>
        <p:spPr>
          <a:xfrm>
            <a:off x="4586522" y="1565319"/>
            <a:ext cx="2788920" cy="17099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Classical programming</a:t>
            </a:r>
          </a:p>
        </p:txBody>
      </p:sp>
      <p:cxnSp>
        <p:nvCxnSpPr>
          <p:cNvPr id="6" name="Connecteur droit avec flèche 5">
            <a:extLst>
              <a:ext uri="{FF2B5EF4-FFF2-40B4-BE49-F238E27FC236}">
                <a16:creationId xmlns:a16="http://schemas.microsoft.com/office/drawing/2014/main" id="{636380CE-31B8-4E69-8A4C-8092C5C4F53B}"/>
              </a:ext>
            </a:extLst>
          </p:cNvPr>
          <p:cNvCxnSpPr>
            <a:cxnSpLocks/>
          </p:cNvCxnSpPr>
          <p:nvPr/>
        </p:nvCxnSpPr>
        <p:spPr>
          <a:xfrm>
            <a:off x="3229444" y="2130875"/>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7" name="Connecteur droit avec flèche 6">
            <a:extLst>
              <a:ext uri="{FF2B5EF4-FFF2-40B4-BE49-F238E27FC236}">
                <a16:creationId xmlns:a16="http://schemas.microsoft.com/office/drawing/2014/main" id="{E84E8571-A117-4D3B-B337-695FE01F1F44}"/>
              </a:ext>
            </a:extLst>
          </p:cNvPr>
          <p:cNvCxnSpPr/>
          <p:nvPr/>
        </p:nvCxnSpPr>
        <p:spPr>
          <a:xfrm>
            <a:off x="3214922" y="2644310"/>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8" name="ZoneTexte 7">
            <a:extLst>
              <a:ext uri="{FF2B5EF4-FFF2-40B4-BE49-F238E27FC236}">
                <a16:creationId xmlns:a16="http://schemas.microsoft.com/office/drawing/2014/main" id="{3BD215DE-4BF1-40F6-B65F-7287D36A24F3}"/>
              </a:ext>
            </a:extLst>
          </p:cNvPr>
          <p:cNvSpPr txBox="1"/>
          <p:nvPr/>
        </p:nvSpPr>
        <p:spPr>
          <a:xfrm>
            <a:off x="1797506" y="1821615"/>
            <a:ext cx="1149867" cy="584775"/>
          </a:xfrm>
          <a:prstGeom prst="rect">
            <a:avLst/>
          </a:prstGeom>
          <a:noFill/>
        </p:spPr>
        <p:txBody>
          <a:bodyPr wrap="none" rtlCol="0">
            <a:spAutoFit/>
          </a:bodyPr>
          <a:lstStyle/>
          <a:p>
            <a:r>
              <a:rPr lang="en-US" sz="3200"/>
              <a:t>Rules</a:t>
            </a:r>
          </a:p>
        </p:txBody>
      </p:sp>
      <p:sp>
        <p:nvSpPr>
          <p:cNvPr id="9" name="ZoneTexte 8">
            <a:extLst>
              <a:ext uri="{FF2B5EF4-FFF2-40B4-BE49-F238E27FC236}">
                <a16:creationId xmlns:a16="http://schemas.microsoft.com/office/drawing/2014/main" id="{9D3F8072-33BD-4A69-BDBA-5D22A61ACC28}"/>
              </a:ext>
            </a:extLst>
          </p:cNvPr>
          <p:cNvSpPr txBox="1"/>
          <p:nvPr/>
        </p:nvSpPr>
        <p:spPr>
          <a:xfrm>
            <a:off x="1890241" y="2351922"/>
            <a:ext cx="1010213" cy="584775"/>
          </a:xfrm>
          <a:prstGeom prst="rect">
            <a:avLst/>
          </a:prstGeom>
          <a:noFill/>
        </p:spPr>
        <p:txBody>
          <a:bodyPr wrap="none" rtlCol="0">
            <a:spAutoFit/>
          </a:bodyPr>
          <a:lstStyle/>
          <a:p>
            <a:r>
              <a:rPr lang="en-US" sz="3200"/>
              <a:t>Data</a:t>
            </a:r>
          </a:p>
        </p:txBody>
      </p:sp>
      <p:cxnSp>
        <p:nvCxnSpPr>
          <p:cNvPr id="13" name="Connecteur droit avec flèche 12">
            <a:extLst>
              <a:ext uri="{FF2B5EF4-FFF2-40B4-BE49-F238E27FC236}">
                <a16:creationId xmlns:a16="http://schemas.microsoft.com/office/drawing/2014/main" id="{E057AFB8-54CF-4999-B46B-8D762DBB4EA6}"/>
              </a:ext>
            </a:extLst>
          </p:cNvPr>
          <p:cNvCxnSpPr/>
          <p:nvPr/>
        </p:nvCxnSpPr>
        <p:spPr>
          <a:xfrm>
            <a:off x="7375442" y="2420283"/>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4" name="ZoneTexte 13">
            <a:extLst>
              <a:ext uri="{FF2B5EF4-FFF2-40B4-BE49-F238E27FC236}">
                <a16:creationId xmlns:a16="http://schemas.microsoft.com/office/drawing/2014/main" id="{5E82B0D7-5FEA-498C-A55D-6289B1EBF9C6}"/>
              </a:ext>
            </a:extLst>
          </p:cNvPr>
          <p:cNvSpPr txBox="1"/>
          <p:nvPr/>
        </p:nvSpPr>
        <p:spPr>
          <a:xfrm>
            <a:off x="8969414" y="2059535"/>
            <a:ext cx="1626023" cy="584775"/>
          </a:xfrm>
          <a:prstGeom prst="rect">
            <a:avLst/>
          </a:prstGeom>
          <a:noFill/>
        </p:spPr>
        <p:txBody>
          <a:bodyPr wrap="none" rtlCol="0">
            <a:spAutoFit/>
          </a:bodyPr>
          <a:lstStyle/>
          <a:p>
            <a:r>
              <a:rPr lang="en-US" sz="3200"/>
              <a:t>Answers</a:t>
            </a:r>
          </a:p>
        </p:txBody>
      </p:sp>
      <p:sp>
        <p:nvSpPr>
          <p:cNvPr id="10" name="ZoneTexte 9">
            <a:extLst>
              <a:ext uri="{FF2B5EF4-FFF2-40B4-BE49-F238E27FC236}">
                <a16:creationId xmlns:a16="http://schemas.microsoft.com/office/drawing/2014/main" id="{E2641B9A-875C-44F4-8734-0D1E5A2E8F11}"/>
              </a:ext>
            </a:extLst>
          </p:cNvPr>
          <p:cNvSpPr txBox="1"/>
          <p:nvPr/>
        </p:nvSpPr>
        <p:spPr>
          <a:xfrm>
            <a:off x="9319052" y="-6227"/>
            <a:ext cx="2864384" cy="369332"/>
          </a:xfrm>
          <a:prstGeom prst="rect">
            <a:avLst/>
          </a:prstGeom>
          <a:solidFill>
            <a:schemeClr val="bg1"/>
          </a:solidFill>
          <a:ln>
            <a:solidFill>
              <a:schemeClr val="bg2">
                <a:lumMod val="25000"/>
              </a:schemeClr>
            </a:solidFill>
          </a:ln>
        </p:spPr>
        <p:txBody>
          <a:bodyPr wrap="square" rtlCol="0">
            <a:spAutoFit/>
          </a:bodyPr>
          <a:lstStyle/>
          <a:p>
            <a:pPr algn="ctr"/>
            <a:r>
              <a:rPr lang="en-US"/>
              <a:t>Deep Learning</a:t>
            </a:r>
          </a:p>
        </p:txBody>
      </p:sp>
      <p:pic>
        <p:nvPicPr>
          <p:cNvPr id="3" name="Image 2" descr="Une image contenant texte&#10;&#10;Description générée automatiquement">
            <a:extLst>
              <a:ext uri="{FF2B5EF4-FFF2-40B4-BE49-F238E27FC236}">
                <a16:creationId xmlns:a16="http://schemas.microsoft.com/office/drawing/2014/main" id="{C0AFF35B-26C8-4B5C-944C-B67D59846C71}"/>
              </a:ext>
            </a:extLst>
          </p:cNvPr>
          <p:cNvPicPr>
            <a:picLocks noChangeAspect="1"/>
          </p:cNvPicPr>
          <p:nvPr/>
        </p:nvPicPr>
        <p:blipFill>
          <a:blip r:embed="rId3"/>
          <a:stretch>
            <a:fillRect/>
          </a:stretch>
        </p:blipFill>
        <p:spPr>
          <a:xfrm rot="5400000">
            <a:off x="-127689" y="5964176"/>
            <a:ext cx="1021513" cy="766135"/>
          </a:xfrm>
          <a:prstGeom prst="rect">
            <a:avLst/>
          </a:prstGeom>
        </p:spPr>
      </p:pic>
      <p:sp>
        <p:nvSpPr>
          <p:cNvPr id="12" name="ZoneTexte 11">
            <a:extLst>
              <a:ext uri="{FF2B5EF4-FFF2-40B4-BE49-F238E27FC236}">
                <a16:creationId xmlns:a16="http://schemas.microsoft.com/office/drawing/2014/main" id="{E23FA4C6-4B74-40CD-9742-8E0EF0B923E0}"/>
              </a:ext>
            </a:extLst>
          </p:cNvPr>
          <p:cNvSpPr txBox="1"/>
          <p:nvPr/>
        </p:nvSpPr>
        <p:spPr>
          <a:xfrm flipH="1">
            <a:off x="857795" y="6035896"/>
            <a:ext cx="3352800" cy="369332"/>
          </a:xfrm>
          <a:prstGeom prst="rect">
            <a:avLst/>
          </a:prstGeom>
          <a:noFill/>
        </p:spPr>
        <p:txBody>
          <a:bodyPr wrap="square" rtlCol="0">
            <a:spAutoFit/>
          </a:bodyPr>
          <a:lstStyle/>
          <a:p>
            <a:r>
              <a:rPr lang="en-US" dirty="0"/>
              <a:t>Source : François Chollet</a:t>
            </a:r>
          </a:p>
        </p:txBody>
      </p:sp>
      <p:sp>
        <p:nvSpPr>
          <p:cNvPr id="15" name="Rectangle 14">
            <a:extLst>
              <a:ext uri="{FF2B5EF4-FFF2-40B4-BE49-F238E27FC236}">
                <a16:creationId xmlns:a16="http://schemas.microsoft.com/office/drawing/2014/main" id="{79A6C9AA-9154-4CD7-B7C4-4F4ED95E399D}"/>
              </a:ext>
            </a:extLst>
          </p:cNvPr>
          <p:cNvSpPr/>
          <p:nvPr/>
        </p:nvSpPr>
        <p:spPr>
          <a:xfrm>
            <a:off x="4586522" y="4167750"/>
            <a:ext cx="2788920" cy="17099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Machine Learning</a:t>
            </a:r>
          </a:p>
        </p:txBody>
      </p:sp>
      <p:cxnSp>
        <p:nvCxnSpPr>
          <p:cNvPr id="16" name="Connecteur droit avec flèche 15">
            <a:extLst>
              <a:ext uri="{FF2B5EF4-FFF2-40B4-BE49-F238E27FC236}">
                <a16:creationId xmlns:a16="http://schemas.microsoft.com/office/drawing/2014/main" id="{C0036018-2AD0-4960-BD86-8EB72521243B}"/>
              </a:ext>
            </a:extLst>
          </p:cNvPr>
          <p:cNvCxnSpPr>
            <a:cxnSpLocks/>
          </p:cNvCxnSpPr>
          <p:nvPr/>
        </p:nvCxnSpPr>
        <p:spPr>
          <a:xfrm>
            <a:off x="3229444" y="4785220"/>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7" name="Connecteur droit avec flèche 16">
            <a:extLst>
              <a:ext uri="{FF2B5EF4-FFF2-40B4-BE49-F238E27FC236}">
                <a16:creationId xmlns:a16="http://schemas.microsoft.com/office/drawing/2014/main" id="{AEA6484E-973C-4BB3-AA45-3AF144068B6D}"/>
              </a:ext>
            </a:extLst>
          </p:cNvPr>
          <p:cNvCxnSpPr/>
          <p:nvPr/>
        </p:nvCxnSpPr>
        <p:spPr>
          <a:xfrm>
            <a:off x="3229444" y="5333505"/>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8" name="ZoneTexte 17">
            <a:extLst>
              <a:ext uri="{FF2B5EF4-FFF2-40B4-BE49-F238E27FC236}">
                <a16:creationId xmlns:a16="http://schemas.microsoft.com/office/drawing/2014/main" id="{54B179F2-1F54-4C7A-8D95-2565B3108DF6}"/>
              </a:ext>
            </a:extLst>
          </p:cNvPr>
          <p:cNvSpPr txBox="1"/>
          <p:nvPr/>
        </p:nvSpPr>
        <p:spPr>
          <a:xfrm>
            <a:off x="1927352" y="4437939"/>
            <a:ext cx="1010213" cy="584775"/>
          </a:xfrm>
          <a:prstGeom prst="rect">
            <a:avLst/>
          </a:prstGeom>
          <a:noFill/>
        </p:spPr>
        <p:txBody>
          <a:bodyPr wrap="none" rtlCol="0">
            <a:spAutoFit/>
          </a:bodyPr>
          <a:lstStyle/>
          <a:p>
            <a:r>
              <a:rPr lang="en-US" sz="3200"/>
              <a:t>Data</a:t>
            </a:r>
          </a:p>
        </p:txBody>
      </p:sp>
      <p:sp>
        <p:nvSpPr>
          <p:cNvPr id="19" name="ZoneTexte 18">
            <a:extLst>
              <a:ext uri="{FF2B5EF4-FFF2-40B4-BE49-F238E27FC236}">
                <a16:creationId xmlns:a16="http://schemas.microsoft.com/office/drawing/2014/main" id="{13D8EA41-1500-4B51-BB00-95EDA093D4C7}"/>
              </a:ext>
            </a:extLst>
          </p:cNvPr>
          <p:cNvSpPr txBox="1"/>
          <p:nvPr/>
        </p:nvSpPr>
        <p:spPr>
          <a:xfrm>
            <a:off x="1515475" y="4954353"/>
            <a:ext cx="1626023" cy="584775"/>
          </a:xfrm>
          <a:prstGeom prst="rect">
            <a:avLst/>
          </a:prstGeom>
          <a:noFill/>
        </p:spPr>
        <p:txBody>
          <a:bodyPr wrap="none" rtlCol="0">
            <a:spAutoFit/>
          </a:bodyPr>
          <a:lstStyle/>
          <a:p>
            <a:r>
              <a:rPr lang="en-US" sz="3200"/>
              <a:t>Answers</a:t>
            </a:r>
          </a:p>
        </p:txBody>
      </p:sp>
      <p:cxnSp>
        <p:nvCxnSpPr>
          <p:cNvPr id="20" name="Connecteur droit avec flèche 19">
            <a:extLst>
              <a:ext uri="{FF2B5EF4-FFF2-40B4-BE49-F238E27FC236}">
                <a16:creationId xmlns:a16="http://schemas.microsoft.com/office/drawing/2014/main" id="{C92F80CD-813F-42BC-B45B-C9986D9C800C}"/>
              </a:ext>
            </a:extLst>
          </p:cNvPr>
          <p:cNvCxnSpPr/>
          <p:nvPr/>
        </p:nvCxnSpPr>
        <p:spPr>
          <a:xfrm>
            <a:off x="7375442" y="5022714"/>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21" name="ZoneTexte 20">
            <a:extLst>
              <a:ext uri="{FF2B5EF4-FFF2-40B4-BE49-F238E27FC236}">
                <a16:creationId xmlns:a16="http://schemas.microsoft.com/office/drawing/2014/main" id="{A68CC5D8-6017-4BE8-85C3-2C58AB123769}"/>
              </a:ext>
            </a:extLst>
          </p:cNvPr>
          <p:cNvSpPr txBox="1"/>
          <p:nvPr/>
        </p:nvSpPr>
        <p:spPr>
          <a:xfrm>
            <a:off x="8969414" y="4661966"/>
            <a:ext cx="1149867" cy="584775"/>
          </a:xfrm>
          <a:prstGeom prst="rect">
            <a:avLst/>
          </a:prstGeom>
          <a:noFill/>
        </p:spPr>
        <p:txBody>
          <a:bodyPr wrap="none" rtlCol="0">
            <a:spAutoFit/>
          </a:bodyPr>
          <a:lstStyle/>
          <a:p>
            <a:r>
              <a:rPr lang="en-US" sz="3200"/>
              <a:t>Rules</a:t>
            </a:r>
          </a:p>
        </p:txBody>
      </p:sp>
      <p:pic>
        <p:nvPicPr>
          <p:cNvPr id="22" name="Espace réservé du contenu 5">
            <a:extLst>
              <a:ext uri="{FF2B5EF4-FFF2-40B4-BE49-F238E27FC236}">
                <a16:creationId xmlns:a16="http://schemas.microsoft.com/office/drawing/2014/main" id="{BCEB39FF-597A-476D-BB4E-013580937690}"/>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2907" t="-1" r="16058" b="-2621"/>
          <a:stretch/>
        </p:blipFill>
        <p:spPr>
          <a:xfrm>
            <a:off x="10341014" y="4621929"/>
            <a:ext cx="816820" cy="664848"/>
          </a:xfrm>
          <a:effectLst>
            <a:outerShdw algn="ctr" rotWithShape="0">
              <a:srgbClr val="000000"/>
            </a:outerShdw>
          </a:effectLst>
        </p:spPr>
      </p:pic>
      <p:sp>
        <p:nvSpPr>
          <p:cNvPr id="2" name="Rectangle 1">
            <a:extLst>
              <a:ext uri="{FF2B5EF4-FFF2-40B4-BE49-F238E27FC236}">
                <a16:creationId xmlns:a16="http://schemas.microsoft.com/office/drawing/2014/main" id="{19444700-C13B-4B4E-8610-D99942DAA845}"/>
              </a:ext>
            </a:extLst>
          </p:cNvPr>
          <p:cNvSpPr/>
          <p:nvPr/>
        </p:nvSpPr>
        <p:spPr>
          <a:xfrm>
            <a:off x="-1" y="0"/>
            <a:ext cx="12183437"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sz="3600" dirty="0"/>
              <a:t>1) </a:t>
            </a:r>
            <a:r>
              <a:rPr lang="fr-FR" sz="3600" dirty="0" err="1"/>
              <a:t>Paradigm</a:t>
            </a:r>
            <a:r>
              <a:rPr lang="fr-FR" sz="3600" dirty="0"/>
              <a:t> shift : </a:t>
            </a:r>
            <a:r>
              <a:rPr lang="fr-FR" sz="3600" dirty="0" err="1"/>
              <a:t>Skills</a:t>
            </a:r>
            <a:endParaRPr lang="fr-FR" sz="3600" dirty="0"/>
          </a:p>
        </p:txBody>
      </p:sp>
      <p:pic>
        <p:nvPicPr>
          <p:cNvPr id="24" name="Image 23">
            <a:extLst>
              <a:ext uri="{FF2B5EF4-FFF2-40B4-BE49-F238E27FC236}">
                <a16:creationId xmlns:a16="http://schemas.microsoft.com/office/drawing/2014/main" id="{492B599E-877C-4E06-A922-CAA5D95FAD70}"/>
              </a:ext>
            </a:extLst>
          </p:cNvPr>
          <p:cNvPicPr>
            <a:picLocks noChangeAspect="1"/>
          </p:cNvPicPr>
          <p:nvPr/>
        </p:nvPicPr>
        <p:blipFill>
          <a:blip r:embed="rId5"/>
          <a:stretch>
            <a:fillRect/>
          </a:stretch>
        </p:blipFill>
        <p:spPr>
          <a:xfrm>
            <a:off x="1997889" y="126603"/>
            <a:ext cx="661194" cy="661194"/>
          </a:xfrm>
          <a:prstGeom prst="rect">
            <a:avLst/>
          </a:prstGeom>
        </p:spPr>
      </p:pic>
    </p:spTree>
    <p:extLst>
      <p:ext uri="{BB962C8B-B14F-4D97-AF65-F5344CB8AC3E}">
        <p14:creationId xmlns:p14="http://schemas.microsoft.com/office/powerpoint/2010/main" val="2903674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D9377F4-24AC-49D7-BF0D-4E8AB3906767}"/>
              </a:ext>
            </a:extLst>
          </p:cNvPr>
          <p:cNvSpPr/>
          <p:nvPr/>
        </p:nvSpPr>
        <p:spPr>
          <a:xfrm>
            <a:off x="4538897" y="1421344"/>
            <a:ext cx="2788920" cy="1709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a:t>Code</a:t>
            </a:r>
          </a:p>
        </p:txBody>
      </p:sp>
      <p:cxnSp>
        <p:nvCxnSpPr>
          <p:cNvPr id="6" name="Connecteur droit avec flèche 5">
            <a:extLst>
              <a:ext uri="{FF2B5EF4-FFF2-40B4-BE49-F238E27FC236}">
                <a16:creationId xmlns:a16="http://schemas.microsoft.com/office/drawing/2014/main" id="{636380CE-31B8-4E69-8A4C-8092C5C4F53B}"/>
              </a:ext>
            </a:extLst>
          </p:cNvPr>
          <p:cNvCxnSpPr>
            <a:endCxn id="4" idx="1"/>
          </p:cNvCxnSpPr>
          <p:nvPr/>
        </p:nvCxnSpPr>
        <p:spPr>
          <a:xfrm>
            <a:off x="3167297" y="2276308"/>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7" name="Connecteur droit avec flèche 6">
            <a:extLst>
              <a:ext uri="{FF2B5EF4-FFF2-40B4-BE49-F238E27FC236}">
                <a16:creationId xmlns:a16="http://schemas.microsoft.com/office/drawing/2014/main" id="{E84E8571-A117-4D3B-B337-695FE01F1F44}"/>
              </a:ext>
            </a:extLst>
          </p:cNvPr>
          <p:cNvCxnSpPr/>
          <p:nvPr/>
        </p:nvCxnSpPr>
        <p:spPr>
          <a:xfrm>
            <a:off x="7327817" y="2276308"/>
            <a:ext cx="1371600"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8" name="ZoneTexte 7">
            <a:extLst>
              <a:ext uri="{FF2B5EF4-FFF2-40B4-BE49-F238E27FC236}">
                <a16:creationId xmlns:a16="http://schemas.microsoft.com/office/drawing/2014/main" id="{3BD215DE-4BF1-40F6-B65F-7287D36A24F3}"/>
              </a:ext>
            </a:extLst>
          </p:cNvPr>
          <p:cNvSpPr txBox="1"/>
          <p:nvPr/>
        </p:nvSpPr>
        <p:spPr>
          <a:xfrm>
            <a:off x="1869822" y="1915561"/>
            <a:ext cx="1010213" cy="584775"/>
          </a:xfrm>
          <a:prstGeom prst="rect">
            <a:avLst/>
          </a:prstGeom>
          <a:noFill/>
        </p:spPr>
        <p:txBody>
          <a:bodyPr wrap="none" rtlCol="0">
            <a:spAutoFit/>
          </a:bodyPr>
          <a:lstStyle/>
          <a:p>
            <a:r>
              <a:rPr lang="en-US" sz="3200" dirty="0"/>
              <a:t>Data</a:t>
            </a:r>
          </a:p>
        </p:txBody>
      </p:sp>
      <p:sp>
        <p:nvSpPr>
          <p:cNvPr id="9" name="ZoneTexte 8">
            <a:extLst>
              <a:ext uri="{FF2B5EF4-FFF2-40B4-BE49-F238E27FC236}">
                <a16:creationId xmlns:a16="http://schemas.microsoft.com/office/drawing/2014/main" id="{9D3F8072-33BD-4A69-BDBA-5D22A61ACC28}"/>
              </a:ext>
            </a:extLst>
          </p:cNvPr>
          <p:cNvSpPr txBox="1"/>
          <p:nvPr/>
        </p:nvSpPr>
        <p:spPr>
          <a:xfrm>
            <a:off x="8921789" y="1915560"/>
            <a:ext cx="1432828" cy="584775"/>
          </a:xfrm>
          <a:prstGeom prst="rect">
            <a:avLst/>
          </a:prstGeom>
          <a:noFill/>
        </p:spPr>
        <p:txBody>
          <a:bodyPr wrap="none" rtlCol="0">
            <a:spAutoFit/>
          </a:bodyPr>
          <a:lstStyle/>
          <a:p>
            <a:r>
              <a:rPr lang="en-US" sz="3200" dirty="0"/>
              <a:t>Answer</a:t>
            </a:r>
          </a:p>
        </p:txBody>
      </p:sp>
      <p:sp>
        <p:nvSpPr>
          <p:cNvPr id="10" name="ZoneTexte 9">
            <a:extLst>
              <a:ext uri="{FF2B5EF4-FFF2-40B4-BE49-F238E27FC236}">
                <a16:creationId xmlns:a16="http://schemas.microsoft.com/office/drawing/2014/main" id="{4B373F61-6DA3-4F4D-9052-A1412CD491C3}"/>
              </a:ext>
            </a:extLst>
          </p:cNvPr>
          <p:cNvSpPr txBox="1"/>
          <p:nvPr/>
        </p:nvSpPr>
        <p:spPr>
          <a:xfrm>
            <a:off x="9319052" y="-6227"/>
            <a:ext cx="2864384" cy="369332"/>
          </a:xfrm>
          <a:prstGeom prst="rect">
            <a:avLst/>
          </a:prstGeom>
          <a:solidFill>
            <a:schemeClr val="bg1"/>
          </a:solidFill>
          <a:ln>
            <a:solidFill>
              <a:schemeClr val="bg2">
                <a:lumMod val="25000"/>
              </a:schemeClr>
            </a:solidFill>
          </a:ln>
        </p:spPr>
        <p:txBody>
          <a:bodyPr wrap="square" rtlCol="0">
            <a:spAutoFit/>
          </a:bodyPr>
          <a:lstStyle/>
          <a:p>
            <a:pPr algn="ctr"/>
            <a:r>
              <a:rPr lang="en-US"/>
              <a:t>Deep Learning</a:t>
            </a:r>
          </a:p>
        </p:txBody>
      </p:sp>
      <p:sp>
        <p:nvSpPr>
          <p:cNvPr id="17" name="Rectangle 16">
            <a:extLst>
              <a:ext uri="{FF2B5EF4-FFF2-40B4-BE49-F238E27FC236}">
                <a16:creationId xmlns:a16="http://schemas.microsoft.com/office/drawing/2014/main" id="{E4618D72-7034-4E50-B868-E22533164D44}"/>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7E3DF1-09CD-D0A6-0E8C-EC8677673D36}"/>
              </a:ext>
            </a:extLst>
          </p:cNvPr>
          <p:cNvSpPr/>
          <p:nvPr/>
        </p:nvSpPr>
        <p:spPr>
          <a:xfrm>
            <a:off x="-1" y="0"/>
            <a:ext cx="12183437"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fr-FR" sz="3600" dirty="0"/>
              <a:t>1) </a:t>
            </a:r>
            <a:r>
              <a:rPr lang="fr-FR" sz="3600" dirty="0" err="1"/>
              <a:t>Paradigm</a:t>
            </a:r>
            <a:r>
              <a:rPr lang="fr-FR" sz="3600" dirty="0"/>
              <a:t> shift : </a:t>
            </a:r>
            <a:r>
              <a:rPr lang="fr-FR" sz="3600" dirty="0" err="1"/>
              <a:t>Skills</a:t>
            </a:r>
            <a:endParaRPr lang="fr-FR" sz="3600" dirty="0"/>
          </a:p>
        </p:txBody>
      </p:sp>
      <p:pic>
        <p:nvPicPr>
          <p:cNvPr id="3" name="Image 2">
            <a:extLst>
              <a:ext uri="{FF2B5EF4-FFF2-40B4-BE49-F238E27FC236}">
                <a16:creationId xmlns:a16="http://schemas.microsoft.com/office/drawing/2014/main" id="{92B1DF00-5F51-FBE2-F813-5697E9EB84E6}"/>
              </a:ext>
            </a:extLst>
          </p:cNvPr>
          <p:cNvPicPr>
            <a:picLocks noChangeAspect="1"/>
          </p:cNvPicPr>
          <p:nvPr/>
        </p:nvPicPr>
        <p:blipFill>
          <a:blip r:embed="rId3"/>
          <a:stretch>
            <a:fillRect/>
          </a:stretch>
        </p:blipFill>
        <p:spPr>
          <a:xfrm>
            <a:off x="1997889" y="126603"/>
            <a:ext cx="661194" cy="661194"/>
          </a:xfrm>
          <a:prstGeom prst="rect">
            <a:avLst/>
          </a:prstGeom>
        </p:spPr>
      </p:pic>
      <p:sp>
        <p:nvSpPr>
          <p:cNvPr id="5" name="Rectangle 4">
            <a:extLst>
              <a:ext uri="{FF2B5EF4-FFF2-40B4-BE49-F238E27FC236}">
                <a16:creationId xmlns:a16="http://schemas.microsoft.com/office/drawing/2014/main" id="{F136F418-81AC-CC2B-3946-707BCCEF2C99}"/>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Humaine – </a:t>
            </a:r>
            <a:r>
              <a:rPr lang="en-US" sz="2000" dirty="0" err="1">
                <a:solidFill>
                  <a:schemeClr val="bg1">
                    <a:lumMod val="50000"/>
                  </a:schemeClr>
                </a:solidFill>
              </a:rPr>
              <a:t>Devox</a:t>
            </a:r>
            <a:r>
              <a:rPr lang="en-US" sz="2000" dirty="0" err="1">
                <a:solidFill>
                  <a:schemeClr val="accent1"/>
                </a:solidFill>
              </a:rPr>
              <a:t>x</a:t>
            </a:r>
            <a:r>
              <a:rPr lang="en-US" sz="2000" dirty="0">
                <a:solidFill>
                  <a:schemeClr val="accent1"/>
                </a:solidFill>
              </a:rPr>
              <a:t> </a:t>
            </a:r>
            <a:r>
              <a:rPr lang="en-US" sz="2000" dirty="0">
                <a:solidFill>
                  <a:schemeClr val="bg1">
                    <a:lumMod val="50000"/>
                  </a:schemeClr>
                </a:solidFill>
              </a:rPr>
              <a:t>France 2023 – Guillaume Chervet</a:t>
            </a:r>
          </a:p>
        </p:txBody>
      </p:sp>
      <p:sp>
        <p:nvSpPr>
          <p:cNvPr id="18" name="Rectangle 17">
            <a:extLst>
              <a:ext uri="{FF2B5EF4-FFF2-40B4-BE49-F238E27FC236}">
                <a16:creationId xmlns:a16="http://schemas.microsoft.com/office/drawing/2014/main" id="{9DC2CCB0-3AD9-8D98-BC8E-B1089FE091F8}"/>
              </a:ext>
            </a:extLst>
          </p:cNvPr>
          <p:cNvSpPr/>
          <p:nvPr/>
        </p:nvSpPr>
        <p:spPr>
          <a:xfrm>
            <a:off x="-47625" y="6401944"/>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Les minutes </a:t>
            </a:r>
            <a:r>
              <a:rPr lang="en-US" sz="2000" dirty="0" err="1">
                <a:solidFill>
                  <a:schemeClr val="bg1">
                    <a:lumMod val="50000"/>
                  </a:schemeClr>
                </a:solidFill>
              </a:rPr>
              <a:t>MLOps</a:t>
            </a:r>
            <a:r>
              <a:rPr lang="en-US" sz="2000" dirty="0">
                <a:solidFill>
                  <a:schemeClr val="bg1">
                    <a:lumMod val="50000"/>
                  </a:schemeClr>
                </a:solidFill>
              </a:rPr>
              <a:t> – Guillaume Chervet - 2023</a:t>
            </a:r>
          </a:p>
        </p:txBody>
      </p:sp>
    </p:spTree>
    <p:extLst>
      <p:ext uri="{BB962C8B-B14F-4D97-AF65-F5344CB8AC3E}">
        <p14:creationId xmlns:p14="http://schemas.microsoft.com/office/powerpoint/2010/main" val="3718830845"/>
      </p:ext>
    </p:extLst>
  </p:cSld>
  <p:clrMapOvr>
    <a:masterClrMapping/>
  </p:clrMapOvr>
</p:sld>
</file>

<file path=ppt/theme/theme1.xml><?xml version="1.0" encoding="utf-8"?>
<a:theme xmlns:a="http://schemas.openxmlformats.org/drawingml/2006/main" name="Office Theme">
  <a:themeElements>
    <a:clrScheme name="SES">
      <a:dk1>
        <a:srgbClr val="2D293E"/>
      </a:dk1>
      <a:lt1>
        <a:srgbClr val="FFFFFF"/>
      </a:lt1>
      <a:dk2>
        <a:srgbClr val="44546A"/>
      </a:dk2>
      <a:lt2>
        <a:srgbClr val="FDFEFF"/>
      </a:lt2>
      <a:accent1>
        <a:srgbClr val="FE6C45"/>
      </a:accent1>
      <a:accent2>
        <a:srgbClr val="0DBBD6"/>
      </a:accent2>
      <a:accent3>
        <a:srgbClr val="FEE9D6"/>
      </a:accent3>
      <a:accent4>
        <a:srgbClr val="FFC000"/>
      </a:accent4>
      <a:accent5>
        <a:srgbClr val="5B9BD5"/>
      </a:accent5>
      <a:accent6>
        <a:srgbClr val="70AD47"/>
      </a:accent6>
      <a:hlink>
        <a:srgbClr val="0563C1"/>
      </a:hlink>
      <a:folHlink>
        <a:srgbClr val="954F7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BE0F011240A094E827BA56BE9109944" ma:contentTypeVersion="13" ma:contentTypeDescription="Create a new document." ma:contentTypeScope="" ma:versionID="5dc1144dd420c1d8a9ebf51c7358c8f0">
  <xsd:schema xmlns:xsd="http://www.w3.org/2001/XMLSchema" xmlns:xs="http://www.w3.org/2001/XMLSchema" xmlns:p="http://schemas.microsoft.com/office/2006/metadata/properties" xmlns:ns3="03cb9dc2-e9ea-44ac-afed-001b6fad4f36" xmlns:ns4="d0879fa5-f2db-41a7-8861-4a44e7ee3b24" targetNamespace="http://schemas.microsoft.com/office/2006/metadata/properties" ma:root="true" ma:fieldsID="6dda18631f78ef64168f1da1c53d30ff" ns3:_="" ns4:_="">
    <xsd:import namespace="03cb9dc2-e9ea-44ac-afed-001b6fad4f36"/>
    <xsd:import namespace="d0879fa5-f2db-41a7-8861-4a44e7ee3b2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3cb9dc2-e9ea-44ac-afed-001b6fad4f3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0879fa5-f2db-41a7-8861-4a44e7ee3b24"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03cb9dc2-e9ea-44ac-afed-001b6fad4f36">
      <UserInfo>
        <DisplayName>LEMARCHAND THOMAS</DisplayName>
        <AccountId>16</AccountId>
        <AccountType/>
      </UserInfo>
      <UserInfo>
        <DisplayName>CHERVET Guillaume</DisplayName>
        <AccountId>84</AccountId>
        <AccountType/>
      </UserInfo>
    </SharedWithUsers>
  </documentManagement>
</p:properties>
</file>

<file path=customXml/itemProps1.xml><?xml version="1.0" encoding="utf-8"?>
<ds:datastoreItem xmlns:ds="http://schemas.openxmlformats.org/officeDocument/2006/customXml" ds:itemID="{05D7AB42-0DA9-4407-9B22-92C435FE7C62}">
  <ds:schemaRefs>
    <ds:schemaRef ds:uri="http://schemas.microsoft.com/sharepoint/v3/contenttype/forms"/>
  </ds:schemaRefs>
</ds:datastoreItem>
</file>

<file path=customXml/itemProps2.xml><?xml version="1.0" encoding="utf-8"?>
<ds:datastoreItem xmlns:ds="http://schemas.openxmlformats.org/officeDocument/2006/customXml" ds:itemID="{C72C7657-97CD-4958-88DD-F8AC872587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3cb9dc2-e9ea-44ac-afed-001b6fad4f36"/>
    <ds:schemaRef ds:uri="d0879fa5-f2db-41a7-8861-4a44e7ee3b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522BBC0-3E7A-472B-9CC6-34C5EA434DEE}">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d0879fa5-f2db-41a7-8861-4a44e7ee3b24"/>
    <ds:schemaRef ds:uri="03cb9dc2-e9ea-44ac-afed-001b6fad4f36"/>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26904</TotalTime>
  <Words>1019</Words>
  <Application>Microsoft Office PowerPoint</Application>
  <PresentationFormat>Grand écran</PresentationFormat>
  <Paragraphs>151</Paragraphs>
  <Slides>21</Slides>
  <Notes>18</Notes>
  <HiddenSlides>0</HiddenSlides>
  <MMClips>0</MMClips>
  <ScaleCrop>false</ScaleCrop>
  <HeadingPairs>
    <vt:vector size="6" baseType="variant">
      <vt:variant>
        <vt:lpstr>Polices utilisées</vt:lpstr>
      </vt:variant>
      <vt:variant>
        <vt:i4>6</vt:i4>
      </vt:variant>
      <vt:variant>
        <vt:lpstr>Thème</vt:lpstr>
      </vt:variant>
      <vt:variant>
        <vt:i4>2</vt:i4>
      </vt:variant>
      <vt:variant>
        <vt:lpstr>Titres des diapositives</vt:lpstr>
      </vt:variant>
      <vt:variant>
        <vt:i4>21</vt:i4>
      </vt:variant>
    </vt:vector>
  </HeadingPairs>
  <TitlesOfParts>
    <vt:vector size="29" baseType="lpstr">
      <vt:lpstr>Arial</vt:lpstr>
      <vt:lpstr>Calibri</vt:lpstr>
      <vt:lpstr>Calibri Light</vt:lpstr>
      <vt:lpstr>Courier New</vt:lpstr>
      <vt:lpstr>Franklin Gothic Book</vt:lpstr>
      <vt:lpstr>Franklin Gothic Medium</vt:lpstr>
      <vt:lpstr>Office Theme</vt:lpstr>
      <vt:lpstr>Thème Office</vt:lpstr>
      <vt:lpstr>Les minutes MLOps</vt:lpstr>
      <vt:lpstr>Présentation PowerPoint</vt:lpstr>
      <vt:lpstr>Présentation PowerPoint</vt:lpstr>
      <vt:lpstr>Présentation PowerPoint</vt:lpstr>
      <vt:lpstr>Présentation PowerPoint</vt:lpstr>
      <vt:lpstr>3 Paradigm shift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Dataset of 20 000 files</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LEMARCHAND THOMAS</dc:creator>
  <cp:lastModifiedBy>Guillaume Chervet</cp:lastModifiedBy>
  <cp:revision>1077</cp:revision>
  <dcterms:created xsi:type="dcterms:W3CDTF">2020-11-18T10:41:47Z</dcterms:created>
  <dcterms:modified xsi:type="dcterms:W3CDTF">2023-09-22T14:06:08Z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0x0101003BE0F011240A094E827BA56BE9109944</vt:lpwstr>
  </property>
  <property fmtid="{D5CDD505-2E9C-101B-9397-08002B2CF9AE}" pid="3" name="MSIP_Label_65722654-0696-4b8f-bb0e-68bcd3f909d4_Enabled">
    <vt:lpwstr>true</vt:lpwstr>
  </property>
  <property fmtid="{D5CDD505-2E9C-101B-9397-08002B2CF9AE}" pid="4" name="MSIP_Label_65722654-0696-4b8f-bb0e-68bcd3f909d4_SetDate">
    <vt:lpwstr>2023-04-06T14:28:52Z</vt:lpwstr>
  </property>
  <property fmtid="{D5CDD505-2E9C-101B-9397-08002B2CF9AE}" pid="5" name="MSIP_Label_65722654-0696-4b8f-bb0e-68bcd3f909d4_Method">
    <vt:lpwstr>Privileged</vt:lpwstr>
  </property>
  <property fmtid="{D5CDD505-2E9C-101B-9397-08002B2CF9AE}" pid="6" name="MSIP_Label_65722654-0696-4b8f-bb0e-68bcd3f909d4_Name">
    <vt:lpwstr>AFA Public</vt:lpwstr>
  </property>
  <property fmtid="{D5CDD505-2E9C-101B-9397-08002B2CF9AE}" pid="7" name="MSIP_Label_65722654-0696-4b8f-bb0e-68bcd3f909d4_SiteId">
    <vt:lpwstr>396b38cc-aa65-492b-bb0e-3d94ed25a97b</vt:lpwstr>
  </property>
  <property fmtid="{D5CDD505-2E9C-101B-9397-08002B2CF9AE}" pid="8" name="MSIP_Label_65722654-0696-4b8f-bb0e-68bcd3f909d4_ActionId">
    <vt:lpwstr>dd3d3399-2bb6-4c22-988e-9a46251d2e66</vt:lpwstr>
  </property>
  <property fmtid="{D5CDD505-2E9C-101B-9397-08002B2CF9AE}" pid="9" name="MSIP_Label_65722654-0696-4b8f-bb0e-68bcd3f909d4_ContentBits">
    <vt:lpwstr>3</vt:lpwstr>
  </property>
</Properties>
</file>